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7" r:id="rId2"/>
    <p:sldId id="256" r:id="rId3"/>
    <p:sldId id="258" r:id="rId4"/>
    <p:sldId id="259" r:id="rId5"/>
    <p:sldId id="260" r:id="rId6"/>
    <p:sldId id="262" r:id="rId7"/>
    <p:sldId id="263" r:id="rId8"/>
    <p:sldId id="261" r:id="rId9"/>
    <p:sldId id="264" r:id="rId10"/>
    <p:sldId id="265" r:id="rId11"/>
    <p:sldId id="266" r:id="rId12"/>
    <p:sldId id="267" r:id="rId13"/>
    <p:sldId id="268" r:id="rId14"/>
    <p:sldId id="269" r:id="rId15"/>
    <p:sldId id="270" r:id="rId16"/>
    <p:sldId id="271" r:id="rId17"/>
    <p:sldId id="272" r:id="rId18"/>
    <p:sldId id="27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88"/>
    <p:restoredTop sz="76952"/>
  </p:normalViewPr>
  <p:slideViewPr>
    <p:cSldViewPr snapToGrid="0" snapToObjects="1">
      <p:cViewPr>
        <p:scale>
          <a:sx n="94" d="100"/>
          <a:sy n="94" d="100"/>
        </p:scale>
        <p:origin x="720" y="432"/>
      </p:cViewPr>
      <p:guideLst/>
    </p:cSldViewPr>
  </p:slideViewPr>
  <p:outlineViewPr>
    <p:cViewPr>
      <p:scale>
        <a:sx n="33" d="100"/>
        <a:sy n="33" d="100"/>
      </p:scale>
      <p:origin x="0" y="-44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01T23:20:15.295"/>
    </inkml:context>
    <inkml:brush xml:id="br0">
      <inkml:brushProperty name="width" value="0.1" units="cm"/>
      <inkml:brushProperty name="height" value="0.1" units="cm"/>
      <inkml:brushProperty name="color" value="#945200"/>
    </inkml:brush>
    <inkml:brush xml:id="br1">
      <inkml:brushProperty name="width" value="0.1" units="cm"/>
      <inkml:brushProperty name="height" value="0.1" units="cm"/>
      <inkml:brushProperty name="color" value="#723F00"/>
    </inkml:brush>
  </inkml:definitions>
  <inkml:trace contextRef="#ctx0" brushRef="#br0">16 243 24575,'8'0'0,"-1"0"0,-3 0 0,0 0 0,0 0 0,0 0 0,0 0 0,0 0 0,1 0 0,-1 0 0,0 0 0,0 0 0,0 0 0,0 0 0,0 0 0,0 0 0,0 0 0,1 0 0,-1 0 0,0 0 0,0 0 0,0 0 0,0 0 0,0 0 0,0 0 0,0 0 0,1 0 0,-1 0 0,2 0 0,-2 0 0,2 0 0,-2 0 0,0 0 0,0 0 0,0 0 0,0 0 0,0 0 0,0 0 0,0 0 0,0 0 0,0 0 0,0 0 0,0 0 0,0 0 0,0 0 0,0 0 0,0 0 0,0 0 0,0 0 0,0 0 0,0 0 0,0 0 0,2 0 0,-1 0 0,3 0 0,-3 0 0,1 0 0,0 0 0,-1 0 0,1 0 0,-1 0 0,-1 0 0,0 0 0,0 0 0,0 0 0,0 0 0,0 0 0,0 0 0,0 0 0,0 0 0,1 0 0,-1 0 0,0 0 0,0 0 0,0 0 0,0 0 0,0 0 0,0 0 0,0 0 0,0 0 0,0 0 0,0 0 0,3 0 0,-1 0 0,4 0 0,-1-2 0,2 2 0,-5-2 0,1 2 0</inkml:trace>
  <inkml:trace contextRef="#ctx0" brushRef="#br0" timeOffset="14428">156 247 24575,'11'0'0,"0"0"0,-2 0 0,0 0 0,-2 0 0,2 0 0,-5 0 0,5 0 0,-4 0 0,1 0 0,0 0 0,-1-2 0,1 1 0,-2 0 0,1 1 0,-1 0 0,0 0 0,0 0 0,0 0 0,0 0 0,0 0 0,0 0 0,0 0 0,-1-2 0,0 1 0,0-1 0,1 2 0,0 0 0,0 0 0,0 0 0,-2-1 0,2 0 0,-2-1 0,2 2 0,0 0 0,-2-1 0,2 0 0,-2-1 0,2 2 0,0 0 0,0-1 0,0 0 0,1-1 0,-1 2 0,0-2 0,0 2 0,2-2 0,-1 2 0,1-2 0,-2 2 0,0-2 0,0 2 0,0 0 0,0 0 0,0 0 0,0 0 0,-1-2 0,0 2 0,-1-2 0,2 0 0,0 2 0,2-2 0,-1 2 0,3 0 0,-3 0 0,4 0 0,-3-2 0,1 1 0,2-1 0,-4 2 0,1 0 0,-2 0 0,0-2 0,0 2 0,0-2 0,0 2 0,1 0 0,-1 0 0,0 0 0,0 0 0,0 0 0,0 0 0,0 0 0,2 0 0,-1 0 0,1 0 0,-2-2 0,0 2 0,0-2 0,0 2 0,0 0 0,0 0 0,0 0 0,0 0 0,0 0 0,0 0 0,0 0 0,0 0 0,0 0 0,1 0 0,-1 0 0,0 0 0,0 0 0,0 0 0,0 0 0,0 0 0,0 0 0,0 0 0,0 0 0,0 0 0,0 0 0,0 0 0,-1-2 0,0 2 0,-1-2 0,2 2 0,1 0 0,-1 0 0,0 0 0,0-2 0,0 2 0,0-2 0,0 2 0,0 0 0,0-2 0,1 2 0,1-2 0,-1 0 0,3 1 0,-3 0 0,3-2 0,-3 3 0,1-4 0,1 4 0,-3-2 0,3 0 0,-3 1 0,0 0 0,0 1 0,4-2 0,-3 1 0,3-1 0,-4 2 0,1-1 0,-1 0 0,0-1 0,0 2 0,0 0 0,0 0 0,0 0 0,0 0 0,0 0 0,0 0 0,0 0 0,0 0 0,0 0 0,0 0 0,0 0 0,0 0 0,1 0 0,-1 0 0,0 0 0,0 0 0,0 0 0,0-2 0,0 2 0,2-2 0,-1 2 0,4 0 0,-5 0 0,3-2 0,-1 2 0,-1-2 0,3 2 0,-3 0 0,1 0 0,-2 0 0,0 0 0,0 0 0,3 0 0,-3-2 0,3 2 0,-3-2 0,0 0 0,2 1 0,-1-1 0,4 2 0,-5 0 0,5-2 0,-3 2 0,3-2 0,-2 0 0,-1 2 0,-2-2 0,0 2 0,0 0 0,0 0 0,5-2 0,-2 1 0,2-1 0,-3 2 0,0-2 0,-1 2 0,1-2 0,1 2 0,-3 0 0,3 0 0,-3 0 0,0 0 0,0 0 0,0 0 0,2 0 0,-1 0 0,0 0 0,0-2 0,-1 1 0,0-1 0,0 2 0,0 0 0,0 0 0,0 0 0,0 0 0,0 0 0,0 0 0,0 0 0,0 0 0,0 0 0,0 0 0,0 0 0,5-2 0,4-3 0,-5 1 0,1 1 0,-12 4 0,-2 6 0,1-4 0,-2 2 0,2-1 0,0-4 0,2 4 0,-2-2 0,2 1 0,0 0 0,-2-2 0,12 1 0,-5-2 0,8 0 0,-5 0 0,-1 0 0,1 0 0,1 0 0,-3 0 0,5 0 0,-4 0 0,3 0 0,-3 0 0,3 0 0,-3 0 0,4 0 0,-5 0 0,5 0 0,-5 0 0,5 0 0,-3 0 0,3 0 0,-2 0 0,1 0 0,-3 0 0,4 0 0,-5 0 0,5 2 0,-2-2 0,0 2 0,1-2 0,-1 0 0,0 0 0,-1 2 0,0-2 0,-1 2 0,1-2 0,-1 0 0,1 0 0,-1 0 0,1 0 0,0 0 0,-1 0 0,3 0 0,-1 0 0,2 0 0,-2 0 0,2 0 0,-5 0 0,5 0 0,-4 0 0,3 0 0,-3 0 0,1 0 0,0 0 0,-1 0 0,4 0 0,-5 0 0,5 0 0,-5 0 0,7 0 0,-6 0 0,5 0 0,-5 0 0,3 0 0,-1 0 0,2 0 0,3 0 0,0 0 0,1 0 0,1 0 0,-2 0 0,3 0 0,0 0 0,-2 0 0,-2 0 0,-1 0 0,-1 0 0,-2 0 0,1 0 0,-1 0 0,-1 0 0,0 0 0,-2 0 0,1 0 0,-1 0 0,0 0 0,0 0 0,0 0 0,2 0 0,1 0 0,2 0 0,-2 0 0,2 0 0,-2 0 0,2 0 0,0 0 0,0 0 0,0 0 0,0 0 0,0 0 0,0 0 0,0 0 0,3 0 0,-2 0 0,1 0 0,-1-2 0,1 2 0,-1-2 0,2 0 0,3 1 0,-4-1 0,5 0 0,-4 1 0,-3-1 0,3 0 0,0 2 0,-2-2 0,1 0 0,1 1 0,-2-1 0,1 2 0,-1-2 0,-1 2 0,0-2 0,0 2 0,4-2 0,-3 1 0,6-1 0,-6 2 0,4-2 0,-2 1 0,3-1 0,0 2 0,0-2 0,0 1 0,-2-1 0,1 2 0,-2 0 0,1 0 0,-2-2 0,-2 1 0,1-1 0,-1 2 0,0 0 0,0 0 0,0-2 0,0 2 0,0-2 0,0 2 0,0 0 0,-2-2 0,2-1 0,3-4 0,0 4 0,8-2 0,-6 5 0,4 0 0,-3 0 0,-2 0 0,1-2 0,-4 1 0,1-1 0,-1 2 0,1 0 0,-1-2 0,4 1 0,-4-1 0,2 0 0,6 2 0,-6-2 0,9-1 0,-9 3 0,3-5 0,3 5 0,-2-5 0,5 5 0,-6-2 0,3-1 0,-5 3 0,1-2 0,-4 2 0,-1 0 0,0 0 0,-4 0 0,1 0 0,-2 0 0,0 0 0,0 0 0,0 0 0,0 0 0,1 0 0,-1 0 0,0 0 0,0 0 0,0 0 0,0 0 0,2-2 0,-1 1 0,1-1 0,0 2 0,-1 0 0,3 0 0,-1 0 0,2 0 0,-2 0 0,2 0 0,-3 0 0,4 0 0,1 0 0,-1 0 0,2 0 0,-3 0 0,0 0 0,0 0 0,0 0 0,0 0 0,-2-2 0,-1 2 0,-1-2 0,-1 2 0,0 0 0,0 0 0,0 0 0,0 0 0,0 0 0,0 0 0,0-2 0,1 2 0,-1-2 0,0 2 0,0 0 0,0 0 0,0-2 0,0 2 0,0-2 0,0 2 0,2 0 0,-1-2 0,1 2 0,-2-2 0,0 2 0,0-2 0,0 1 0,0 0 0,0 1 0,1-2 0,1 1 0,-1-1 0,3 2 0,-1 0 0,2-2 0,0 2 0,3-2 0,-2 0 0,1 1 0,-2-1 0,-2 2 0,2-2 0,-4 2 0,1-2 0,0 2 0,-2 0 0,2 0 0,-2 0 0,0 0 0,0 0 0,2 0 0,-1 0 0,1 0 0,0 0 0,-1 0 0,1 0 0,-1 1 0,-1 0 0,0 1 0,0-2 0,0 0 0,-1 0 0,1 0 0,0 0 0,0 0 0,3 0 0,-3 0 0,3 0 0,-3 0 0,0 0 0,0 1 0,-2 2 0,0 0 0,-2 1 0,0 0 0,-2 0 0,0 0 0,-2 0 0,-2-2 0,1 2 0,-2-2 0,1 0 0,-1 2 0,-5-1 0,3-1 0,-6 3 0,3-3 0,-3 1 0,0 2 0,0-5 0,-3 5 0,2-5 0,-2 5 0,3-4 0,0 3 0,2-3 0,-1 1 0,4 0 0,-4-2 0,4 4 0,-4-3 0,4 3 0,-5-4 0,6 2 0,-6 1 0,5-3 0,-4 2 0,4 0 0,-4-1 0,4 1 0,-4-2 0,1 2 0,-2-1 0,0 3 0,0-3 0,-3 3 0,2-3 0,-5 1 0,5 1 0,-5-3 0,5 2 0,-2 1 0,3-3 0,0 2 0,0-2 0,0 0 0,0 0 0,-6 0 0,4 0 0,-5 0 0,7 0 0,0 3 0,0-3 0,0 2 0,3-2 0,-3 0 0,5 0 0,-4 0 0,4 0 0,-4 0 0,4 0 0,-4 0 0,4 0 0,-4 0 0,1 0 0,-2 0 0,0 0 0,0 0 0,0 0 0,0 0 0,-3 3 0,-8-3 0,3 3 0,-3-1 0,5-1 0,5 1 0,-2-2 0,0 0 0,3 0 0,-7 2 0,7-1 0,-3 1 0,0-2 0,2 2 0,-2-1 0,3 3 0,0-3 0,2 1 0,1 0 0,3-1 0,2 1 0,-1-2 0,3 2 0,-1-2 0,1 2 0,-1-2 0,-2 0 0,-7 0 0,-2 0 0,-2 0 0,-2 2 0,5-1 0,-2 3 0,-3 0 0,1-2 0,-8 4 0,5-3 0,-2 0 0,3 2 0,0-5 0,0 3 0,3-1 0,1-1 0,3 3 0,0-3 0,0 1 0,0 0 0,3-1 0,0 1 0,0-2 0,2 0 0,-8 2 0,4-2 0,-5 2 0,7-2 0,-3 0 0,3 0 0,-3 0 0,0 3 0,0-3 0,0 2 0,0-2 0,0 0 0,2 0 0,-1 0 0,-1 0 0,-1 0 0,-2 0 0,3 0 0,-10 0 0,8 0 0,-8 0 0,10 0 0,3 0 0,0-2 0,0 0 0,2-1 0,-1-1 0,1 3 0,1-3 0,0 2 0,0-1 0,0-1 0,0 3 0,2-1 0,-2 0 0,2 2 0,-2-2 0,0 2 0,2 0 0,-2-2 0,4 1 0,-3-1 0,1 2 0,0 0 0,-2 0 0,2 0 0,-2 0 0,-2 0 0,1 0 0,-2 0 0,-6 0 0,6 0 0,-6 0 0,6 0 0,2 0 0,-2 0 0,0 0 0,3 0 0,-3 0 0,3 0 0,0 0 0,-3 0 0,2 0 0,-2 0 0,0 0 0,3 0 0,-6 0 0,3 0 0,-1 0 0,-1 0 0,2 0 0,-1 0 0,-1 0 0,1 0 0,1 0 0,-5 0 0,0 0 0,-1 0 0,-7 0 0,5 0 0,-8 0 0,5 0 0,-5 0 0,5 0 0,1 0 0,0 0 0,7 0 0,-3-2 0,5 1 0,-1-1 0,-3 2 0,1-2 0,-3 1 0,7-1 0,-3 2 0,6-2 0,-6 1 0,5-1 0,-4 2 0,4 0 0,-4 0 0,4 0 0,-2 0 0,1 0 0,1 0 0,-5 0 0,-1 0 0,0 0 0,-1 0 0,3 0 0,4 0 0,-4 0 0,4 0 0,-4 0 0,4 0 0,-2 0 0,5 0 0,-1 0 0,1 0 0,-3 0 0,1 0 0,0 0 0,2 0 0,-1 0 0,3 2 0,-4 1 0,4-1 0,-3 2 0,-1 0 0,-1-1 0,2 3 0,-1-3 0,4-1 0,-3 0 0,3 0 0,-4-2 0,5 2 0,-3 0 0,1-2 0,1 2 0,-1 0 0,2-2 0,-1 2 0,1-2 0,0 0 0,0 0 0,11-3 0,-5 2 0,9-5 0,-7 6 0,0-2 0,2 0 0,1 1 0,0-1 0,2 0 0,-3 2 0,4-2 0,-1 0 0,0 1 0,0-1 0,-2 0 0,1 2 0,-1-4 0,0 4 0,2-3 0,-5 2 0,5 0 0,-5-3 0,5 4 0,-4-4 0,3 4 0,-1-4 0,2 3 0,0-1 0,-2 1 0,2 0 0,-2-1 0,-1 2 0,3 0 0,-4 0 0,3 0 0,-1 0 0,0 0 0,2-2 0,-3 2 0,1-2 0,2 2 0,-2 0 0,0 0 0,1 0 0,-1 0 0,2 0 0,-2 0 0,6 0 0,-6 0 0,7 0 0,-5 0 0,0-2 0,-2 1 0,1-1 0,-1 2 0,0 0 0,2 0 0,-5 0 0,5 0 0,-2 0 0,2 0 0,-2 0 0,1 0 0,-1 0 0,5-2 0,-2 1 0,1-1 0,-1 2 0,-1 0 0,0 0 0,-2 0 0,1 0 0,-1 0 0,6 0 0,-5 0 0,5 0 0,-6 0 0,2 0 0,0 0 0,-2 0 0,1 0 0,-3 0 0,3 0 0,-3 0 0,1 0 0,1 0 0,-3 0 0,3 0 0,-3 0 0,0 0 0,2 0 0,-1 0 0,1 0 0,-2 0 0,3 0 0,-3 0 0,3 0 0,-3 0 0,2 0 0,-1 0 0,1 0 0,2 0 0,-3 0 0,4 0 0,-5 0 0,2-2 0,-1 1 0,3-1 0,-1 2 0,0 0 0,2 0 0,-5 0 0,5 0 0,-5 0 0,5 0 0,-4 0 0,3 0 0,-3 0 0,3 0 0,-3 0 0,4 0 0,-2 0 0,-1 0 0,3 0 0,-2 0 0,4 0 0,-2-2 0,5 2 0,-4-2 0,1 2 0,-2 0 0,1 0 0,1-2 0,-1 1 0,2-1 0,-3 2 0,-2 0 0,1 0 0,-3 0 0,4 0 0,-5 0 0,5 0 0,-5 0 0,5 0 0,-4-2 0,3 1 0,-3 0 0,3 1 0,-1 0 0,2 0 0,-2-2 0,6 1 0,-5-1 0,3 1 0,-3 0 0,-3-1 0,4 2 0,-3 0 0,4 0 0,-4-2 0,3 2 0,-4-2 0,1 2 0,-2 0 0,0 0 0,0 0 0,0 0 0,0 0 0,0 0 0,0 0 0,0 0 0,0 0 0,3 0 0,-3 0 0,5 0 0,-2 0 0,2 0 0,-2-2 0,1 2 0,-3-2 0,1 2 0,-1 0 0,-1 0 0,0 0 0,0 0 0,0 0 0,0 0 0,0 0 0,0-2 0,0 2 0,3-4 0,-1 3 0,4-1 0,-1 0 0,0 2 0,0-5 0,-2 5 0,1-2 0,-1 0 0,0 1 0,2-1 0,-3 0 0,4 2 0,-4-2 0,3 0 0,-2 1 0,2-1 0,0 0 0,-2 2 0,2-3 0,-3 1 0,1 2 0,2-2 0,-2 2 0,2-2 0,0 1 0,-2-1 0,1 2 0,-3-2 0,1 2 0,-2-2 0,1 2 0,-1 0 0,0 0 0,0 0 0,0 0 0,0 0 0,0 0 0,0 0 0,0 0 0,0 0 0,2 0 0,1 0 0,0 0 0,2 0 0,-5 0 0,5 0 0,-5 0 0,3 0 0,-3 0 0,0 0 0,0 0 0,0 0 0,0 0 0,0 0 0,0 0 0,3 0 0,-3 0 0,5 0 0,-2 0 0,0 0 0,1 0 0,-1 0 0,0 0 0,-1 0 0,-2 0 0,1 0 0,-1 0 0,0 0 0,0 0 0,2 0 0,-1 0 0,1 0 0,-2 0 0,1 0 0,-1-2 0,2 2 0,-1-2 0,1 2 0,-2 0 0,0 0 0,3 0 0,-3 0 0,5 0 0,-5 0 0,5 0 0,-2-2 0,0 1 0,1-1 0,-1 2 0,4-2 0,-1 2 0,1-2 0,-5 2 0,3 0 0,-2-2 0,2 1 0,0-1 0,0 2 0,3 0 0,-2-2 0,1 2 0,-1-2 0,-1 2 0,0 0 0,0 0 0,0 0 0,0 0 0,0 0 0,0 0 0,0 0 0,1 0 0,1 0 0,-2 0 0,2 0 0,-4 0 0,1 0 0,-3 0 0,4 0 0,-2 0 0,-1 0 0,1 0 0,-1 0 0,1 0 0,0 0 0,1 0 0,-3 0 0,4 0 0,-5 0 0,3 0 0,-1 0 0,-2 0 0,3 0 0,-1 0 0,-1 0 0,1 0 0,-2 0 0,3 0 0,-1 0 0,1 0 0,-1 0 0,-2 0 0,2 0 0,-1 0 0,1 0 0,1 0 0,-3 0 0,5 0 0,-2 0 0,2 0 0,0 0 0,0 0 0,0 0 0,0 0 0,0 0 0,0 0 0,1 0 0,-1 0 0,0 0 0,0 0 0,0 0 0,-2 0 0,1 0 0,-3 0 0,5 0 0,-2 0 0,0 0 0,-1 0 0,2 0 0,-4 0 0,4 0 0,-5 0 0,0 0 0,0 0 0,0 0 0,0 0 0,0 0 0,0-2 0,0 1 0,0 0 0,1-1 0,1 1 0,1-3 0,2 2 0,4-3 0,-3 3 0,3-2 0,-6 1 0,2 1 0,-5 0 0,5 2 0,-4-2 0,1 1 0,-2 0 0,0 1 0,0 0 0,0 0 0,0 0 0,1 0 0,-1 0 0,0 0 0,0 0 0,0 0 0,0 0 0,0 0 0,0 0 0,0 0 0,0 0 0,3 0 0,-3 0 0,3 0 0,-1 0 0,-1 0 0,1 0 0,-2 0 0,2 0 0,-1 0 0,1 0 0,-2 0 0,3 0 0,-3 0 0,5 0 0,-2 0 0,2 0 0,0 0 0,0 0 0,0 0 0,0 0 0,0 2 0,1-2 0,-1 2 0,0 0 0,-2-1 0,1 1 0,-3-2 0,1 2 0,-2-2 0,0 2 0,0-2 0,1 0 0,-1 2 0,0-2 0,0 2 0,0-2 0,0 0 0,0 0 0,0 0 0,0 2 0,0-2 0,1 2 0,-1-2 0,0 0 0,0 0 0,0 0 0,0 0 0,0 0 0,0 0 0,3 0 0,-3 0 0,3 0 0,-2 0 0,2 0 0,0 0 0,-1 0 0,-2 0 0,0 0 0,0 0 0,1 0 0,-1 0 0,0 0 0,0 0 0,0 0 0,0 0 0,0 0 0,3 0 0,-3 0 0,3 0 0,-3 0 0,2 0 0,-1 0 0,3 0 0,-1 0 0,0 0 0,2 0 0,-5 0 0,5 0 0,-5 0 0,5 0 0,-4 0 0,3 0 0,-3 0 0,1 0 0,-2 0 0,0 0 0,1 0 0,-1 0 0,0 0 0,0 0 0,-2 0 0,-1 0 0</inkml:trace>
  <inkml:trace contextRef="#ctx0" brushRef="#br1" timeOffset="51908">17 191 24575,'12'0'0,"1"0"0,1 0 0,2 0 0,1 0 0,-1 0 0,1 0 0,-4 0 0,3 0 0,-3 0 0,1 0 0,2 0 0,-3 0 0,1 2 0,1-1 0,-4 3 0,2-3 0,0 3 0,-3-3 0,1 3 0,-2-3 0,3 3 0,-3-1 0,5-1 0,-9 2 0,4-3 0,-1 3 0,2-3 0,0 1 0,-3 0 0,3-2 0,-3 2 0,3-2 0,-2 2 0,1-1 0,-2 1 0,3-2 0,0 0 0,0 0 0,0 0 0,0 0 0,3 0 0,-4 0 0,6 0 0,-7 0 0,5 0 0,0 0 0,2 0 0,2 0 0,1 0 0,-2 0 0,0 0 0,1 0 0,-1 0 0,1 0 0,2 0 0,-1 0 0,5 0 0,-6 0 0,3 0 0,-4 0 0,1 0 0,-1 0 0,0-3 0,1 3 0,-1-5 0,-7 6 0,-1-1 0,-10 4 0,9-1 0,11-1 0,17-2 0,4-3 0,11-1 0,3-4 0,-7 1 0,25-1 0,-34 4 0,19-3 0,-14 6 0,-3-2 0,6 3 0,-12 0 0,0 0 0,-6 0 0,-3 0 0,-3 0 0,-2 0 0,-2 0 0,-1 0 0,0 0 0,1-2 0,-1 1 0,1-1 0,-1 2 0,11-3 0,-8 3 0,8-3 0,-10 3 0,-1-2 0,1 1 0,-1-1 0,-3 2 0,3-3 0,-5 3 0,5-3 0,-6 3 0,3 0 0,-3 0 0,0-2 0,3 1 0,1-1 0,2 2 0,0-2 0,4 1 0,1-4 0,6 1 0,-2-2 0,3 0 0,10-3 0,-11 3 0,1 1 0,-17 5 0,-13 2 0,1 2 0,-3-3 0,11 1 0,4-2 0,17-3 0,6 2 0,8-5 0,-1 5 0,-4-2 0,0 3 0,-9 0 0,0 0 0,-8 0 0,0 0 0,-4 0 0,-2 0 0,-1 0 0,0 0 0,-3 0 0,3-2 0,0 1 0,-2-1 0,5 2 0,-3 0 0,3-3 0,1 3 0,4-5 0,-4 4 0,4-1 0,-4 0 0,6-1 0,-4 0 0,1 0 0,-4 3 0,-5 0 0,5 0 0,-6-2 0,3 1 0,-3-1 0,0 2 0,0 0 0,0 0 0,0 0 0,0 0 0,4-2 0,-5 1 0,2-1 0,-4 2 0,-1 0 0,3 0 0,-4 0 0,4 0 0,-3-2 0,3 1 0,-1-1 0,2 2 0,-3 0 0,2 0 0,-1-2 0,2 2 0,3-3 0,-3 3 0,3-2 0,-3 2 0,0-3 0,0 3 0,0 0 0,0 0 0,0 0 0,0 0 0,0 0 0,0 0 0,-3 0 0,2 0 0,-4 0 0,2 0 0,-2 0 0,-1 0 0,1 0 0,-1 0 0,3 0 0,-2 0 0,2 0 0,-2 0 0,-1 0 0,1 0 0,2 0 0,-2 0 0,2 0 0,-3 0 0,3 0 0,-2 0 0,2 0 0,-2 0 0,-1 0 0,3 0 0,-2 0 0,5-2 0,-3 1 0,3-1 0,2 0 0,-1 1 0,3-1 0,-5 0 0,3 2 0,-4-2 0,2 2 0,-3-2 0,0 1 0,-2-1 0,-1 2 0,3 0 0,-2 0 0,2 0 0,-2 0 0,-1 0 0,1 0 0,-1 0 0,1 0 0,-1 0 0,1 0 0,-1 0 0,1 0 0,-1 0 0,1 0 0,-1 0 0,-14 0 0,7 2 0,-14-1 0,10 1 0,-4-2 0,1 0 0,0 0 0,0 2 0,0-2 0,0 3 0,-3-3 0,2 0 0,-1 0 0,-1 0 0,2 2 0,-2-2 0,3 3 0,0-3 0,0 0 0,-3 0 0,2 0 0,-5 0 0,6 0 0,-6 0 0,5 0 0,-5 0 0,5 2 0,-4-2 0,4 2 0,-5-2 0,3 0 0,-1 0 0,-2 0 0,-5 0 0,6 0 0,-8 0 0,9 0 0,0 0 0,-1 0 0,-2 0 0,-1 0 0,-1 0 0,-1 0 0,2 3 0,-1-2 0,-1 1 0,2-2 0,-1 0 0,2 0 0,-3 0 0,3 0 0,-3 0 0,4 0 0,2 0 0,-5 0 0,7 0 0,-7 0 0,6 0 0,-4 0 0,1 0 0,2 0 0,-2 0 0,6 0 0,-3 0 0,3 0 0,0 0 0,2 0 0,-6 0 0,5 0 0,-5 0 0,4 0 0,0 0 0,0 0 0,0 0 0,-1 0 0,1 0 0,-2 0 0,1 0 0,-2 0 0,3 0 0,-3 0 0,2-2 0,-2 1 0,3-1 0,0 2 0,0-2 0,0 1 0,-5-1 0,4 2 0,-3 0 0,4 0 0,0 0 0,0 0 0,0 0 0,-1 0 0,1 0 0,0 0 0,-3 0 0,3 0 0,-3 0 0,3 0 0,0 0 0,0 0 0,-1 0 0,-1 0 0,1 0 0,-2 0 0,3 0 0,-3-3 0,2 3 0,-4-3 0,4 1 0,-5 2 0,2-3 0,-2 1 0,-1 1 0,-2-1 0,1-1 0,-5 3 0,3-3 0,-4 1 0,-11 1 0,8-2 0,-7 3 0,10-2 0,3 1 0,1-2 0,4 3 0,2 0 0,1 0 0,3 0 0,0-2 0,3 1 0,0-1 0,3 2 0,0 0 0,-1 0 0,1 0 0,0 0 0,-3 0 0,0 0 0,-3 0 0,-3 0 0,2 2 0,-2 1 0,0 0 0,2 1 0,-2-3 0,1 4 0,1-5 0,-5 5 0,5-4 0,-2 3 0,0-3 0,0 1 0,-1-2 0,-2 0 0,6 0 0,-3 0 0,0 2 0,2-1 0,-2 2 0,0-3 0,5 0 0,-4 0 0,4 0 0,-5 0 0,2 0 0,-2 0 0,3 0 0,0 2 0,0-2 0,0 3 0,0-3 0,0 0 0,0 0 0,0 0 0,0 0 0,-5 0 0,7 0 0,-6 0 0,6 0 0,-2 0 0,2 0 0,-1 0 0,4 0 0,-5 0 0,5 0 0,-2 0 0,0 0 0,2 0 0,-2 0 0,2 0 0,-2 0 0,2 0 0,-2 0 0,0 0 0,2 0 0,-2 0 0,2 0 0,1 0 0,-1 0 0,1 0 0,-1 0 0,0 0 0,1 0 0,-1 0 0,1 0 0,-1 0 0,1 0 0,-1 0 0,0 0 0,-1 0 0,-2 0 0,1 0 0,0 0 0,2 0 0,1 0 0,-1 0 0,1 0 0,-1 0 0,-2 2 0,2-2 0,-2 3 0,0-3 0,2 0 0,-2 0 0,2 0 0,-2 0 0,2 0 0,-2 0 0,0 0 0,-1 0 0,-2 0 0,3 0 0,-3 2 0,0-2 0,-1 3 0,-4-3 0,2 0 0,0 0 0,0 0 0,3 2 0,0-2 0,-3 2 0,2-2 0,-2 0 0,3 0 0,0 3 0,0-3 0,0 2 0,0-2 0,0 0 0,0 3 0,0-3 0,0 5 0,2-5 0,-1 2 0,1-2 0,-2 3 0,0-3 0,0 5 0,-5-5 0,4 5 0,-3-5 0,4 2 0,0 1 0,0-3 0,0 2 0,0-2 0,2 2 0,-2-1 0,3 1 0,-3-2 0,0 0 0,0 0 0,-3 0 0,2 0 0,-2 0 0,3 0 0,0 0 0,0 0 0,0 0 0,0 0 0,0 0 0,2 0 0,-1 0 0,1 0 0,-6 0 0,2 0 0,-5 0 0,6 0 0,-2 0 0,3 0 0,0 0 0,-3 0 0,3 0 0,-3 2 0,3-1 0,0 1 0,0-2 0,0 2 0,-3-1 0,4 1 0,-6-2 0,7 0 0,-5 0 0,3 0 0,2 2 0,-1-2 0,1 2 0,1-2 0,0 0 0,2 2 0,1-1 0,1 1 0,1-2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C1FDF-847C-944C-B9E2-4BD6E6AD3135}"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BC8155-DCBE-9245-9184-F4F49789C096}" type="slidenum">
              <a:rPr lang="en-US" smtClean="0"/>
              <a:t>‹#›</a:t>
            </a:fld>
            <a:endParaRPr lang="en-US"/>
          </a:p>
        </p:txBody>
      </p:sp>
    </p:spTree>
    <p:extLst>
      <p:ext uri="{BB962C8B-B14F-4D97-AF65-F5344CB8AC3E}">
        <p14:creationId xmlns:p14="http://schemas.microsoft.com/office/powerpoint/2010/main" val="2912664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a:t>
            </a:r>
          </a:p>
          <a:p>
            <a:r>
              <a:rPr lang="en-US" dirty="0"/>
              <a:t>”Have you ever had an idea (pop up light bulb) that could help your organization but didn’t have a way of sharing it with those that could implement the changes?” </a:t>
            </a:r>
          </a:p>
          <a:p>
            <a:endParaRPr lang="en-US" dirty="0"/>
          </a:p>
          <a:p>
            <a:r>
              <a:rPr lang="en-US" dirty="0"/>
              <a:t>“Have you wanted to learn about something specific to your job or position but didn’t want to sit through a three week course just to learn about it?”</a:t>
            </a:r>
          </a:p>
          <a:p>
            <a:endParaRPr lang="en-US" dirty="0"/>
          </a:p>
          <a:p>
            <a:r>
              <a:rPr lang="en-US" dirty="0"/>
              <a:t>“What if, in the future, you could avoid coving the same topics while setting your own goals of the things you wanted to learn and how you wanted to learn them?”</a:t>
            </a:r>
          </a:p>
          <a:p>
            <a:endParaRPr lang="en-US" dirty="0"/>
          </a:p>
          <a:p>
            <a:r>
              <a:rPr lang="en-US" dirty="0"/>
              <a:t>“Intro the Cyber Education Hub. This collaborative tool offers the capabilities for all DoD members to share novel and potentially game-changing ideas with a community focused on cyberspace education. This solution, while still under development, is contributing to the Air Force’s next generation of comprehensive education and training tools.</a:t>
            </a:r>
          </a:p>
        </p:txBody>
      </p:sp>
      <p:sp>
        <p:nvSpPr>
          <p:cNvPr id="4" name="Slide Number Placeholder 3"/>
          <p:cNvSpPr>
            <a:spLocks noGrp="1"/>
          </p:cNvSpPr>
          <p:nvPr>
            <p:ph type="sldNum" sz="quarter" idx="5"/>
          </p:nvPr>
        </p:nvSpPr>
        <p:spPr/>
        <p:txBody>
          <a:bodyPr/>
          <a:lstStyle/>
          <a:p>
            <a:fld id="{98BC8155-DCBE-9245-9184-F4F49789C096}" type="slidenum">
              <a:rPr lang="en-US" smtClean="0"/>
              <a:t>1</a:t>
            </a:fld>
            <a:endParaRPr lang="en-US"/>
          </a:p>
        </p:txBody>
      </p:sp>
    </p:spTree>
    <p:extLst>
      <p:ext uri="{BB962C8B-B14F-4D97-AF65-F5344CB8AC3E}">
        <p14:creationId xmlns:p14="http://schemas.microsoft.com/office/powerpoint/2010/main" val="1228236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use “video logo” if available</a:t>
            </a:r>
          </a:p>
        </p:txBody>
      </p:sp>
      <p:sp>
        <p:nvSpPr>
          <p:cNvPr id="4" name="Slide Number Placeholder 3"/>
          <p:cNvSpPr>
            <a:spLocks noGrp="1"/>
          </p:cNvSpPr>
          <p:nvPr>
            <p:ph type="sldNum" sz="quarter" idx="5"/>
          </p:nvPr>
        </p:nvSpPr>
        <p:spPr/>
        <p:txBody>
          <a:bodyPr/>
          <a:lstStyle/>
          <a:p>
            <a:fld id="{98BC8155-DCBE-9245-9184-F4F49789C096}" type="slidenum">
              <a:rPr lang="en-US" smtClean="0"/>
              <a:t>12</a:t>
            </a:fld>
            <a:endParaRPr lang="en-US"/>
          </a:p>
        </p:txBody>
      </p:sp>
    </p:spTree>
    <p:extLst>
      <p:ext uri="{BB962C8B-B14F-4D97-AF65-F5344CB8AC3E}">
        <p14:creationId xmlns:p14="http://schemas.microsoft.com/office/powerpoint/2010/main" val="4223694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the “Contribute Content” section for those that have access to the Cyber Education Hub to start </a:t>
            </a:r>
          </a:p>
        </p:txBody>
      </p:sp>
      <p:sp>
        <p:nvSpPr>
          <p:cNvPr id="4" name="Slide Number Placeholder 3"/>
          <p:cNvSpPr>
            <a:spLocks noGrp="1"/>
          </p:cNvSpPr>
          <p:nvPr>
            <p:ph type="sldNum" sz="quarter" idx="5"/>
          </p:nvPr>
        </p:nvSpPr>
        <p:spPr/>
        <p:txBody>
          <a:bodyPr/>
          <a:lstStyle/>
          <a:p>
            <a:fld id="{98BC8155-DCBE-9245-9184-F4F49789C096}" type="slidenum">
              <a:rPr lang="en-US" smtClean="0"/>
              <a:t>18</a:t>
            </a:fld>
            <a:endParaRPr lang="en-US"/>
          </a:p>
        </p:txBody>
      </p:sp>
    </p:spTree>
    <p:extLst>
      <p:ext uri="{BB962C8B-B14F-4D97-AF65-F5344CB8AC3E}">
        <p14:creationId xmlns:p14="http://schemas.microsoft.com/office/powerpoint/2010/main" val="679950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Summarize the critical role education plays in preparing cyber warriors and how SDL tools can help to fuel these cyber warriors and create lifelong learners across the Air Force. These lifelong learners will be able to adapt to new situations by continuously expanding their knowledge, skills, and abilities and connecting it back to the ”map” of their current understanding.</a:t>
            </a:r>
          </a:p>
        </p:txBody>
      </p:sp>
      <p:sp>
        <p:nvSpPr>
          <p:cNvPr id="4" name="Slide Number Placeholder 3"/>
          <p:cNvSpPr>
            <a:spLocks noGrp="1"/>
          </p:cNvSpPr>
          <p:nvPr>
            <p:ph type="sldNum" sz="quarter" idx="5"/>
          </p:nvPr>
        </p:nvSpPr>
        <p:spPr/>
        <p:txBody>
          <a:bodyPr/>
          <a:lstStyle/>
          <a:p>
            <a:fld id="{98BC8155-DCBE-9245-9184-F4F49789C096}" type="slidenum">
              <a:rPr lang="en-US" smtClean="0"/>
              <a:t>19</a:t>
            </a:fld>
            <a:endParaRPr lang="en-US"/>
          </a:p>
        </p:txBody>
      </p:sp>
    </p:spTree>
    <p:extLst>
      <p:ext uri="{BB962C8B-B14F-4D97-AF65-F5344CB8AC3E}">
        <p14:creationId xmlns:p14="http://schemas.microsoft.com/office/powerpoint/2010/main" val="3732649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Intro:</a:t>
            </a:r>
            <a:r>
              <a:rPr lang="en-US" dirty="0"/>
              <a:t> “My name is Nathan Flack, I am a Captain in the U.S. Air Force and this video has been created to partially fulfil the requirements of CSCE 525 – Introduction to Cyber Warfare &amp; Security a course offered at the Air Force Institute of Technology.”</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This video discusses the theory behind self-directed learning and how it contributes to building lifelong learners. It will then provide a quick overview of the Cyber Education Hub and show how it encourages self-directed learning in the realm of cyberspace.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1" dirty="0"/>
              <a:t>Disclaimer:</a:t>
            </a:r>
            <a:r>
              <a:rPr lang="en-US" dirty="0"/>
              <a:t> “The views expressed are those of the author and do not necessarily reflect the official policy or position of the Air Force, the Department of Defense, or the U.S. Government.” </a:t>
            </a:r>
          </a:p>
        </p:txBody>
      </p:sp>
      <p:sp>
        <p:nvSpPr>
          <p:cNvPr id="4" name="Slide Number Placeholder 3"/>
          <p:cNvSpPr>
            <a:spLocks noGrp="1"/>
          </p:cNvSpPr>
          <p:nvPr>
            <p:ph type="sldNum" sz="quarter" idx="5"/>
          </p:nvPr>
        </p:nvSpPr>
        <p:spPr/>
        <p:txBody>
          <a:bodyPr/>
          <a:lstStyle/>
          <a:p>
            <a:fld id="{98BC8155-DCBE-9245-9184-F4F49789C096}" type="slidenum">
              <a:rPr lang="en-US" smtClean="0"/>
              <a:t>2</a:t>
            </a:fld>
            <a:endParaRPr lang="en-US"/>
          </a:p>
        </p:txBody>
      </p:sp>
    </p:spTree>
    <p:extLst>
      <p:ext uri="{BB962C8B-B14F-4D97-AF65-F5344CB8AC3E}">
        <p14:creationId xmlns:p14="http://schemas.microsoft.com/office/powerpoint/2010/main" val="419169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Secretary of Defense,  James </a:t>
            </a:r>
            <a:r>
              <a:rPr lang="en-US" sz="1200" kern="1200" dirty="0" err="1">
                <a:solidFill>
                  <a:schemeClr val="tx1"/>
                </a:solidFill>
                <a:effectLst/>
                <a:latin typeface="+mn-lt"/>
                <a:ea typeface="+mn-ea"/>
                <a:cs typeface="+mn-cs"/>
              </a:rPr>
              <a:t>Mattis</a:t>
            </a:r>
            <a:r>
              <a:rPr lang="en-US" sz="1200" kern="1200" dirty="0">
                <a:solidFill>
                  <a:schemeClr val="tx1"/>
                </a:solidFill>
                <a:effectLst/>
                <a:latin typeface="+mn-lt"/>
                <a:ea typeface="+mn-ea"/>
                <a:cs typeface="+mn-cs"/>
              </a:rPr>
              <a:t>, emphasized the need for changes to our education and training </a:t>
            </a:r>
            <a:r>
              <a:rPr lang="en-US" sz="1200" kern="1200" dirty="0" err="1">
                <a:solidFill>
                  <a:schemeClr val="tx1"/>
                </a:solidFill>
                <a:effectLst/>
                <a:latin typeface="+mn-lt"/>
                <a:ea typeface="+mn-ea"/>
                <a:cs typeface="+mn-cs"/>
              </a:rPr>
              <a:t>sytems</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that the US Armed Forces need to “be prepared to deal with technological, operational, and tactical surprise, which requires changes to the way we train and educate our leaders and our forces…”</a:t>
            </a:r>
          </a:p>
          <a:p>
            <a:r>
              <a:rPr lang="en-US" sz="1200" kern="1200" dirty="0">
                <a:solidFill>
                  <a:schemeClr val="tx1"/>
                </a:solidFill>
                <a:effectLst/>
                <a:latin typeface="+mn-lt"/>
                <a:ea typeface="+mn-ea"/>
                <a:cs typeface="+mn-cs"/>
              </a:rPr>
              <a:t>﻿James </a:t>
            </a:r>
            <a:r>
              <a:rPr lang="en-US" sz="1200" kern="1200" dirty="0" err="1">
                <a:solidFill>
                  <a:schemeClr val="tx1"/>
                </a:solidFill>
                <a:effectLst/>
                <a:latin typeface="+mn-lt"/>
                <a:ea typeface="+mn-ea"/>
                <a:cs typeface="+mn-cs"/>
              </a:rPr>
              <a:t>Mattis</a:t>
            </a:r>
            <a:r>
              <a:rPr lang="en-US" sz="1200" kern="1200" dirty="0">
                <a:solidFill>
                  <a:schemeClr val="tx1"/>
                </a:solidFill>
                <a:effectLst/>
                <a:latin typeface="+mn-lt"/>
                <a:ea typeface="+mn-ea"/>
                <a:cs typeface="+mn-cs"/>
              </a:rPr>
              <a:t>, “Secretary of Defense Jim </a:t>
            </a:r>
            <a:r>
              <a:rPr lang="en-US" sz="1200" kern="1200" dirty="0" err="1">
                <a:solidFill>
                  <a:schemeClr val="tx1"/>
                </a:solidFill>
                <a:effectLst/>
                <a:latin typeface="+mn-lt"/>
                <a:ea typeface="+mn-ea"/>
                <a:cs typeface="+mn-cs"/>
              </a:rPr>
              <a:t>Mattis</a:t>
            </a:r>
            <a:r>
              <a:rPr lang="en-US" sz="1200" kern="1200" dirty="0">
                <a:solidFill>
                  <a:schemeClr val="tx1"/>
                </a:solidFill>
                <a:effectLst/>
                <a:latin typeface="+mn-lt"/>
                <a:ea typeface="+mn-ea"/>
                <a:cs typeface="+mn-cs"/>
              </a:rPr>
              <a:t> House Armed Services Committee Writ-</a:t>
            </a:r>
          </a:p>
          <a:p>
            <a:r>
              <a:rPr lang="en-US" sz="1200" kern="1200" dirty="0">
                <a:solidFill>
                  <a:schemeClr val="tx1"/>
                </a:solidFill>
                <a:effectLst/>
                <a:latin typeface="+mn-lt"/>
                <a:ea typeface="+mn-ea"/>
                <a:cs typeface="+mn-cs"/>
              </a:rPr>
              <a:t>ten Statement for the Record,” 12 Jun 2017, http://</a:t>
            </a:r>
            <a:r>
              <a:rPr lang="en-US" sz="1200" kern="1200" dirty="0" err="1">
                <a:solidFill>
                  <a:schemeClr val="tx1"/>
                </a:solidFill>
                <a:effectLst/>
                <a:latin typeface="+mn-lt"/>
                <a:ea typeface="+mn-ea"/>
                <a:cs typeface="+mn-cs"/>
              </a:rPr>
              <a:t>www.politico.com</a:t>
            </a:r>
            <a:r>
              <a:rPr lang="en-US" sz="1200" kern="1200" dirty="0">
                <a:solidFill>
                  <a:schemeClr val="tx1"/>
                </a:solidFill>
                <a:effectLst/>
                <a:latin typeface="+mn-lt"/>
                <a:ea typeface="+mn-ea"/>
                <a:cs typeface="+mn-cs"/>
              </a:rPr>
              <a:t>/f/?id=0000015c-9f04-d0 70-a57d-fffe4c600001. 7.</a:t>
            </a:r>
          </a:p>
        </p:txBody>
      </p:sp>
      <p:sp>
        <p:nvSpPr>
          <p:cNvPr id="4" name="Slide Number Placeholder 3"/>
          <p:cNvSpPr>
            <a:spLocks noGrp="1"/>
          </p:cNvSpPr>
          <p:nvPr>
            <p:ph type="sldNum" sz="quarter" idx="5"/>
          </p:nvPr>
        </p:nvSpPr>
        <p:spPr/>
        <p:txBody>
          <a:bodyPr/>
          <a:lstStyle/>
          <a:p>
            <a:fld id="{98BC8155-DCBE-9245-9184-F4F49789C096}" type="slidenum">
              <a:rPr lang="en-US" smtClean="0"/>
              <a:t>3</a:t>
            </a:fld>
            <a:endParaRPr lang="en-US"/>
          </a:p>
        </p:txBody>
      </p:sp>
    </p:spTree>
    <p:extLst>
      <p:ext uri="{BB962C8B-B14F-4D97-AF65-F5344CB8AC3E}">
        <p14:creationId xmlns:p14="http://schemas.microsoft.com/office/powerpoint/2010/main" val="3756500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Air Education and Training Command, or AETC, is answering this call and other requirements….</a:t>
            </a:r>
          </a:p>
          <a:p>
            <a:endParaRPr lang="en-US" b="0" dirty="0"/>
          </a:p>
          <a:p>
            <a:r>
              <a:rPr lang="en-US" b="0"/>
              <a:t>By building </a:t>
            </a:r>
            <a:r>
              <a:rPr lang="en-US" b="0" dirty="0"/>
              <a:t>a framework with associated tools to transform the way the Air Force conceptualizes, conducts, and tracks education and training.”</a:t>
            </a:r>
          </a:p>
          <a:p>
            <a:endParaRPr lang="en-US" b="0" dirty="0"/>
          </a:p>
          <a:p>
            <a:r>
              <a:rPr lang="en-US" b="0" dirty="0"/>
              <a:t>The overall goal is to use 21 century methods and tools to better educate and train the Air Force in order to produce lifelong learners. </a:t>
            </a:r>
          </a:p>
          <a:p>
            <a:endParaRPr lang="en-US" b="0" dirty="0"/>
          </a:p>
          <a:p>
            <a:r>
              <a:rPr lang="en-US" b="0" dirty="0"/>
              <a:t>It’s framework is centered around 5 key ideas:</a:t>
            </a:r>
          </a:p>
          <a:p>
            <a:endParaRPr lang="en-US" b="0" dirty="0"/>
          </a:p>
          <a:p>
            <a:r>
              <a:rPr lang="en-US" b="1" dirty="0"/>
              <a:t>Blended Learning: </a:t>
            </a:r>
            <a:r>
              <a:rPr lang="en-US" dirty="0"/>
              <a:t>“Blended Learning is education and training delivered through a combination of learning modes. Self-paced, facilitated, simulations, games, and collaborative learning to name a few.”</a:t>
            </a:r>
          </a:p>
        </p:txBody>
      </p:sp>
      <p:sp>
        <p:nvSpPr>
          <p:cNvPr id="4" name="Slide Number Placeholder 3"/>
          <p:cNvSpPr>
            <a:spLocks noGrp="1"/>
          </p:cNvSpPr>
          <p:nvPr>
            <p:ph type="sldNum" sz="quarter" idx="5"/>
          </p:nvPr>
        </p:nvSpPr>
        <p:spPr/>
        <p:txBody>
          <a:bodyPr/>
          <a:lstStyle/>
          <a:p>
            <a:fld id="{98BC8155-DCBE-9245-9184-F4F49789C096}" type="slidenum">
              <a:rPr lang="en-US" smtClean="0"/>
              <a:t>4</a:t>
            </a:fld>
            <a:endParaRPr lang="en-US"/>
          </a:p>
        </p:txBody>
      </p:sp>
    </p:spTree>
    <p:extLst>
      <p:ext uri="{BB962C8B-B14F-4D97-AF65-F5344CB8AC3E}">
        <p14:creationId xmlns:p14="http://schemas.microsoft.com/office/powerpoint/2010/main" val="352691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Modular Learning: </a:t>
            </a:r>
            <a:r>
              <a:rPr lang="en-US" dirty="0"/>
              <a:t>“Instead of a longer course focused on a variety of topics, airmen are offered learning in small packets and can choose individual modules based on their needs.”</a:t>
            </a:r>
          </a:p>
        </p:txBody>
      </p:sp>
      <p:sp>
        <p:nvSpPr>
          <p:cNvPr id="4" name="Slide Number Placeholder 3"/>
          <p:cNvSpPr>
            <a:spLocks noGrp="1"/>
          </p:cNvSpPr>
          <p:nvPr>
            <p:ph type="sldNum" sz="quarter" idx="5"/>
          </p:nvPr>
        </p:nvSpPr>
        <p:spPr/>
        <p:txBody>
          <a:bodyPr/>
          <a:lstStyle/>
          <a:p>
            <a:fld id="{98BC8155-DCBE-9245-9184-F4F49789C096}" type="slidenum">
              <a:rPr lang="en-US" smtClean="0"/>
              <a:t>5</a:t>
            </a:fld>
            <a:endParaRPr lang="en-US"/>
          </a:p>
        </p:txBody>
      </p:sp>
    </p:spTree>
    <p:extLst>
      <p:ext uri="{BB962C8B-B14F-4D97-AF65-F5344CB8AC3E}">
        <p14:creationId xmlns:p14="http://schemas.microsoft.com/office/powerpoint/2010/main" val="2588382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Airman's Learning Record:</a:t>
            </a:r>
            <a:r>
              <a:rPr lang="en-US" dirty="0"/>
              <a:t> “the ALR is a comprehensive and complete record of all learning (education, training, and experience) Airmen achieve during the course of their career.</a:t>
            </a:r>
          </a:p>
        </p:txBody>
      </p:sp>
      <p:sp>
        <p:nvSpPr>
          <p:cNvPr id="4" name="Slide Number Placeholder 3"/>
          <p:cNvSpPr>
            <a:spLocks noGrp="1"/>
          </p:cNvSpPr>
          <p:nvPr>
            <p:ph type="sldNum" sz="quarter" idx="5"/>
          </p:nvPr>
        </p:nvSpPr>
        <p:spPr/>
        <p:txBody>
          <a:bodyPr/>
          <a:lstStyle/>
          <a:p>
            <a:fld id="{98BC8155-DCBE-9245-9184-F4F49789C096}" type="slidenum">
              <a:rPr lang="en-US" smtClean="0"/>
              <a:t>6</a:t>
            </a:fld>
            <a:endParaRPr lang="en-US"/>
          </a:p>
        </p:txBody>
      </p:sp>
    </p:spTree>
    <p:extLst>
      <p:ext uri="{BB962C8B-B14F-4D97-AF65-F5344CB8AC3E}">
        <p14:creationId xmlns:p14="http://schemas.microsoft.com/office/powerpoint/2010/main" val="3150852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Competency Based Learning</a:t>
            </a:r>
            <a:r>
              <a:rPr lang="en-US" dirty="0"/>
              <a:t>: “Competency-Based Learning is an outcomes-based approach that gives credit to Airmen in the form of a certification or badge for the skills and knowledge they have demonstrated through performance.”</a:t>
            </a:r>
          </a:p>
          <a:p>
            <a:endParaRPr lang="en-US" dirty="0"/>
          </a:p>
          <a:p>
            <a:endParaRPr lang="en-US" dirty="0"/>
          </a:p>
        </p:txBody>
      </p:sp>
      <p:sp>
        <p:nvSpPr>
          <p:cNvPr id="4" name="Slide Number Placeholder 3"/>
          <p:cNvSpPr>
            <a:spLocks noGrp="1"/>
          </p:cNvSpPr>
          <p:nvPr>
            <p:ph type="sldNum" sz="quarter" idx="5"/>
          </p:nvPr>
        </p:nvSpPr>
        <p:spPr/>
        <p:txBody>
          <a:bodyPr/>
          <a:lstStyle/>
          <a:p>
            <a:fld id="{98BC8155-DCBE-9245-9184-F4F49789C096}" type="slidenum">
              <a:rPr lang="en-US" smtClean="0"/>
              <a:t>7</a:t>
            </a:fld>
            <a:endParaRPr lang="en-US"/>
          </a:p>
        </p:txBody>
      </p:sp>
    </p:spTree>
    <p:extLst>
      <p:ext uri="{BB962C8B-B14F-4D97-AF65-F5344CB8AC3E}">
        <p14:creationId xmlns:p14="http://schemas.microsoft.com/office/powerpoint/2010/main" val="72181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On-Command &amp; On-Demand:</a:t>
            </a:r>
          </a:p>
          <a:p>
            <a:r>
              <a:rPr lang="en-US" dirty="0"/>
              <a:t>“On-Command is Air-Force-required learning to achieve a level of expertise. This describes training that the Air Force will require for a specific position or career field.”</a:t>
            </a:r>
          </a:p>
          <a:p>
            <a:r>
              <a:rPr lang="en-US" dirty="0"/>
              <a:t>“On-Demand is self-initiated learning Airmen seek out to achieve personal and professional goals.”</a:t>
            </a:r>
          </a:p>
          <a:p>
            <a:endParaRPr lang="en-US" dirty="0"/>
          </a:p>
          <a:p>
            <a:endParaRPr lang="en-US" dirty="0"/>
          </a:p>
        </p:txBody>
      </p:sp>
      <p:sp>
        <p:nvSpPr>
          <p:cNvPr id="4" name="Slide Number Placeholder 3"/>
          <p:cNvSpPr>
            <a:spLocks noGrp="1"/>
          </p:cNvSpPr>
          <p:nvPr>
            <p:ph type="sldNum" sz="quarter" idx="5"/>
          </p:nvPr>
        </p:nvSpPr>
        <p:spPr/>
        <p:txBody>
          <a:bodyPr/>
          <a:lstStyle/>
          <a:p>
            <a:fld id="{98BC8155-DCBE-9245-9184-F4F49789C096}" type="slidenum">
              <a:rPr lang="en-US" smtClean="0"/>
              <a:t>8</a:t>
            </a:fld>
            <a:endParaRPr lang="en-US"/>
          </a:p>
        </p:txBody>
      </p:sp>
    </p:spTree>
    <p:extLst>
      <p:ext uri="{BB962C8B-B14F-4D97-AF65-F5344CB8AC3E}">
        <p14:creationId xmlns:p14="http://schemas.microsoft.com/office/powerpoint/2010/main" val="1754756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Pedagogy - </a:t>
            </a:r>
          </a:p>
          <a:p>
            <a:r>
              <a:rPr lang="en-US" dirty="0"/>
              <a:t>Andragogy - </a:t>
            </a:r>
          </a:p>
          <a:p>
            <a:r>
              <a:rPr lang="en-US" dirty="0"/>
              <a:t>Heutagogy - </a:t>
            </a:r>
          </a:p>
          <a:p>
            <a:endParaRPr lang="en-US" dirty="0"/>
          </a:p>
          <a:p>
            <a:endParaRPr lang="en-US" dirty="0"/>
          </a:p>
          <a:p>
            <a:r>
              <a:rPr lang="en-US" dirty="0"/>
              <a:t>You can thank me now that I explained these terms and saved you from THIS.</a:t>
            </a:r>
          </a:p>
        </p:txBody>
      </p:sp>
      <p:sp>
        <p:nvSpPr>
          <p:cNvPr id="4" name="Slide Number Placeholder 3"/>
          <p:cNvSpPr>
            <a:spLocks noGrp="1"/>
          </p:cNvSpPr>
          <p:nvPr>
            <p:ph type="sldNum" sz="quarter" idx="5"/>
          </p:nvPr>
        </p:nvSpPr>
        <p:spPr/>
        <p:txBody>
          <a:bodyPr/>
          <a:lstStyle/>
          <a:p>
            <a:fld id="{98BC8155-DCBE-9245-9184-F4F49789C096}" type="slidenum">
              <a:rPr lang="en-US" smtClean="0"/>
              <a:t>9</a:t>
            </a:fld>
            <a:endParaRPr lang="en-US"/>
          </a:p>
        </p:txBody>
      </p:sp>
    </p:spTree>
    <p:extLst>
      <p:ext uri="{BB962C8B-B14F-4D97-AF65-F5344CB8AC3E}">
        <p14:creationId xmlns:p14="http://schemas.microsoft.com/office/powerpoint/2010/main" val="1328423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1E004-0127-0F4B-914B-409C0BBFEC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71C697-90A2-A84E-91A0-C0B00C4EAF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3BF24A-DC7B-354A-A957-4AB0B16FB706}"/>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5" name="Footer Placeholder 4">
            <a:extLst>
              <a:ext uri="{FF2B5EF4-FFF2-40B4-BE49-F238E27FC236}">
                <a16:creationId xmlns:a16="http://schemas.microsoft.com/office/drawing/2014/main" id="{E32DC539-818F-FD41-92BD-03CC7640A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53CF4-FB68-E647-BDCD-6E2D7F52DBA6}"/>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570681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78E8-B13F-F340-B0DE-3602A31D66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AF4959-CF96-1F4D-B537-F587BB09B65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66CE5-1556-5C40-AC0F-31E43A8EE90A}"/>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5" name="Footer Placeholder 4">
            <a:extLst>
              <a:ext uri="{FF2B5EF4-FFF2-40B4-BE49-F238E27FC236}">
                <a16:creationId xmlns:a16="http://schemas.microsoft.com/office/drawing/2014/main" id="{BB312C80-7A38-7E4E-BAD0-2D58030B7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0795E7-D21E-F54E-9C23-901BC5D9CE0F}"/>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3564374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E8353A-B8F1-134D-8EA6-A14298D7290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A27B8D-E7B5-A447-B07D-51A58156C7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BD1251-D3B9-6C4E-BA52-F50D40843EC8}"/>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5" name="Footer Placeholder 4">
            <a:extLst>
              <a:ext uri="{FF2B5EF4-FFF2-40B4-BE49-F238E27FC236}">
                <a16:creationId xmlns:a16="http://schemas.microsoft.com/office/drawing/2014/main" id="{37E2709A-1E56-AB48-AC1C-E4FDD753D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7E654-8C5C-3C42-A72C-37A4F98326D6}"/>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3656812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384E-7F23-9442-94B1-736502D60E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9D5161-5FC6-2F4B-B85E-A5F93E88C9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79A70D-7089-FE49-BD66-D21FE4DF2A86}"/>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5" name="Footer Placeholder 4">
            <a:extLst>
              <a:ext uri="{FF2B5EF4-FFF2-40B4-BE49-F238E27FC236}">
                <a16:creationId xmlns:a16="http://schemas.microsoft.com/office/drawing/2014/main" id="{37675362-7660-5F41-A349-7F32FA3D2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2A045-67F9-E64D-83C0-11229792A8F6}"/>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275875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F829F-1457-F849-86A8-EE465FF40C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F69A45F-F8D4-5C43-AAB6-9DBEF1FCBE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4F3A411-4DBC-EA40-98F4-CF085CFECD99}"/>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5" name="Footer Placeholder 4">
            <a:extLst>
              <a:ext uri="{FF2B5EF4-FFF2-40B4-BE49-F238E27FC236}">
                <a16:creationId xmlns:a16="http://schemas.microsoft.com/office/drawing/2014/main" id="{43D61091-66BD-7145-942A-37F25F979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7C91DE-731C-D84A-8A48-C3E20F51C61D}"/>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2869081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D12FB-C000-DE41-9C4D-B4D9BCAD4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094547-1DF1-A04D-A246-41929B5FCC3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5F13D8-E707-714E-8307-22F13258E7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2E3A1D-550C-1547-BE2E-1D485AA18211}"/>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6" name="Footer Placeholder 5">
            <a:extLst>
              <a:ext uri="{FF2B5EF4-FFF2-40B4-BE49-F238E27FC236}">
                <a16:creationId xmlns:a16="http://schemas.microsoft.com/office/drawing/2014/main" id="{206D49CB-444A-494B-8F48-643672A30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C60237-2E29-9745-9C95-FAC42345F83E}"/>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18126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2DCE-7375-FD47-9633-C523C3DB5B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0FBAB1-8635-5842-BA21-62B0350C89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BAEC0D6-3DC4-8543-A871-5D96EE03113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C47920-836C-FA4B-8353-09B76AD01B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8477141-4957-D547-96AD-2EC2308497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F15D2C-C1E1-2944-93D6-29148D33FB3B}"/>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8" name="Footer Placeholder 7">
            <a:extLst>
              <a:ext uri="{FF2B5EF4-FFF2-40B4-BE49-F238E27FC236}">
                <a16:creationId xmlns:a16="http://schemas.microsoft.com/office/drawing/2014/main" id="{4C3F9568-14FA-AE44-BDEC-865A035817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3B1DD8-2172-5742-8DD5-DE6FC259B52D}"/>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3791427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F2EFD-1738-5E4B-B751-BF1B2B147D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B4104D-FCA3-6146-BE2A-32C47F3D60F6}"/>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4" name="Footer Placeholder 3">
            <a:extLst>
              <a:ext uri="{FF2B5EF4-FFF2-40B4-BE49-F238E27FC236}">
                <a16:creationId xmlns:a16="http://schemas.microsoft.com/office/drawing/2014/main" id="{CEA2A64A-B6FA-904F-95A1-AA23B86AE8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7A78A7-2D04-9D40-A4F6-6C1E7792E3B6}"/>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1242650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1F8195-6A45-C14B-BCB8-D086FA3422C2}"/>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3" name="Footer Placeholder 2">
            <a:extLst>
              <a:ext uri="{FF2B5EF4-FFF2-40B4-BE49-F238E27FC236}">
                <a16:creationId xmlns:a16="http://schemas.microsoft.com/office/drawing/2014/main" id="{ED3C4005-FCC1-BD47-927C-25313F62AF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EB86B8-F438-E240-9253-7A542CEF8C35}"/>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330005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7C996-E37C-7C42-BB78-98628BF0EB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C2164F-6C3B-7741-A747-3AD4A571A0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660C6F2-4773-9442-A439-492AA2D1B5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F9AC08C-DDC2-D24C-8933-EDCB4BE0025E}"/>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6" name="Footer Placeholder 5">
            <a:extLst>
              <a:ext uri="{FF2B5EF4-FFF2-40B4-BE49-F238E27FC236}">
                <a16:creationId xmlns:a16="http://schemas.microsoft.com/office/drawing/2014/main" id="{90E3B0D3-C919-5B40-A445-16AA7E30D9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DC9773-FBE7-0B4F-9A8C-E9DB41DC8A41}"/>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2881084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92FE-4067-784C-AB7A-1E3C39EC72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838607-0442-A649-ACBE-75D225E080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AE0BCD-1C54-2042-A73C-42E7A2EDDE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6BB1F7-7C55-F14E-A10B-26DFE09AA7D7}"/>
              </a:ext>
            </a:extLst>
          </p:cNvPr>
          <p:cNvSpPr>
            <a:spLocks noGrp="1"/>
          </p:cNvSpPr>
          <p:nvPr>
            <p:ph type="dt" sz="half" idx="10"/>
          </p:nvPr>
        </p:nvSpPr>
        <p:spPr/>
        <p:txBody>
          <a:bodyPr/>
          <a:lstStyle/>
          <a:p>
            <a:fld id="{2E735971-437E-6646-8677-A6369683F11B}" type="datetimeFigureOut">
              <a:rPr lang="en-US" smtClean="0"/>
              <a:t>11/15/18</a:t>
            </a:fld>
            <a:endParaRPr lang="en-US"/>
          </a:p>
        </p:txBody>
      </p:sp>
      <p:sp>
        <p:nvSpPr>
          <p:cNvPr id="6" name="Footer Placeholder 5">
            <a:extLst>
              <a:ext uri="{FF2B5EF4-FFF2-40B4-BE49-F238E27FC236}">
                <a16:creationId xmlns:a16="http://schemas.microsoft.com/office/drawing/2014/main" id="{5CE22612-3FAD-074F-B582-E2327A4774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025A15-8A93-1E46-8622-28F5B605336D}"/>
              </a:ext>
            </a:extLst>
          </p:cNvPr>
          <p:cNvSpPr>
            <a:spLocks noGrp="1"/>
          </p:cNvSpPr>
          <p:nvPr>
            <p:ph type="sldNum" sz="quarter" idx="12"/>
          </p:nvPr>
        </p:nvSpPr>
        <p:spPr/>
        <p:txBody>
          <a:bodyPr/>
          <a:lstStyle/>
          <a:p>
            <a:fld id="{77F054EC-E02C-474A-A0BA-0B2F09B461C9}" type="slidenum">
              <a:rPr lang="en-US" smtClean="0"/>
              <a:t>‹#›</a:t>
            </a:fld>
            <a:endParaRPr lang="en-US"/>
          </a:p>
        </p:txBody>
      </p:sp>
    </p:spTree>
    <p:extLst>
      <p:ext uri="{BB962C8B-B14F-4D97-AF65-F5344CB8AC3E}">
        <p14:creationId xmlns:p14="http://schemas.microsoft.com/office/powerpoint/2010/main" val="1688685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46F207-EB53-1D4B-AD1B-AE35E8A417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150D99-EAD0-1245-A0A9-D3F223F80E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30C6B6-F665-2445-8EE6-A283AB934B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735971-437E-6646-8677-A6369683F11B}" type="datetimeFigureOut">
              <a:rPr lang="en-US" smtClean="0"/>
              <a:t>11/15/18</a:t>
            </a:fld>
            <a:endParaRPr lang="en-US"/>
          </a:p>
        </p:txBody>
      </p:sp>
      <p:sp>
        <p:nvSpPr>
          <p:cNvPr id="5" name="Footer Placeholder 4">
            <a:extLst>
              <a:ext uri="{FF2B5EF4-FFF2-40B4-BE49-F238E27FC236}">
                <a16:creationId xmlns:a16="http://schemas.microsoft.com/office/drawing/2014/main" id="{D3335A08-380A-7C47-BC78-BEFFB84BB2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3398AF-8E61-2D4D-A9D7-48A50160D3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F054EC-E02C-474A-A0BA-0B2F09B461C9}" type="slidenum">
              <a:rPr lang="en-US" smtClean="0"/>
              <a:t>‹#›</a:t>
            </a:fld>
            <a:endParaRPr lang="en-US"/>
          </a:p>
        </p:txBody>
      </p:sp>
    </p:spTree>
    <p:extLst>
      <p:ext uri="{BB962C8B-B14F-4D97-AF65-F5344CB8AC3E}">
        <p14:creationId xmlns:p14="http://schemas.microsoft.com/office/powerpoint/2010/main" val="2768345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ustomXml" Target="../ink/ink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FA0DBD-52EA-1A45-A9FA-E1C3A6AB970A}"/>
              </a:ext>
            </a:extLst>
          </p:cNvPr>
          <p:cNvPicPr>
            <a:picLocks noChangeAspect="1"/>
          </p:cNvPicPr>
          <p:nvPr/>
        </p:nvPicPr>
        <p:blipFill>
          <a:blip r:embed="rId3"/>
          <a:stretch>
            <a:fillRect/>
          </a:stretch>
        </p:blipFill>
        <p:spPr>
          <a:xfrm>
            <a:off x="0" y="548005"/>
            <a:ext cx="6096000" cy="3429000"/>
          </a:xfrm>
          <a:prstGeom prst="rect">
            <a:avLst/>
          </a:prstGeom>
        </p:spPr>
      </p:pic>
      <p:sp>
        <p:nvSpPr>
          <p:cNvPr id="8" name="TextBox 7">
            <a:extLst>
              <a:ext uri="{FF2B5EF4-FFF2-40B4-BE49-F238E27FC236}">
                <a16:creationId xmlns:a16="http://schemas.microsoft.com/office/drawing/2014/main" id="{63F5C275-82CA-A947-835B-6EDA47433BEC}"/>
              </a:ext>
            </a:extLst>
          </p:cNvPr>
          <p:cNvSpPr txBox="1"/>
          <p:nvPr/>
        </p:nvSpPr>
        <p:spPr>
          <a:xfrm>
            <a:off x="3753134" y="4692772"/>
            <a:ext cx="4353636" cy="369332"/>
          </a:xfrm>
          <a:prstGeom prst="rect">
            <a:avLst/>
          </a:prstGeom>
          <a:noFill/>
        </p:spPr>
        <p:txBody>
          <a:bodyPr wrap="square" rtlCol="0">
            <a:spAutoFit/>
          </a:bodyPr>
          <a:lstStyle/>
          <a:p>
            <a:pPr algn="ctr"/>
            <a:r>
              <a:rPr lang="en-US" dirty="0">
                <a:latin typeface="Ayuthaya" pitchFamily="2" charset="-34"/>
                <a:ea typeface="Ayuthaya" pitchFamily="2" charset="-34"/>
                <a:cs typeface="Ayuthaya" pitchFamily="2" charset="-34"/>
              </a:rPr>
              <a:t>Training Course (3 weeks)</a:t>
            </a:r>
          </a:p>
        </p:txBody>
      </p:sp>
      <p:sp>
        <p:nvSpPr>
          <p:cNvPr id="9" name="Left-Right Arrow 8">
            <a:extLst>
              <a:ext uri="{FF2B5EF4-FFF2-40B4-BE49-F238E27FC236}">
                <a16:creationId xmlns:a16="http://schemas.microsoft.com/office/drawing/2014/main" id="{7BACD4EB-EF0D-3C4F-90D0-4B549D2A04EE}"/>
              </a:ext>
            </a:extLst>
          </p:cNvPr>
          <p:cNvSpPr/>
          <p:nvPr/>
        </p:nvSpPr>
        <p:spPr>
          <a:xfrm>
            <a:off x="6428094" y="5398907"/>
            <a:ext cx="887105" cy="272955"/>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048D99D-D180-9043-8F67-33620511EE7B}"/>
              </a:ext>
            </a:extLst>
          </p:cNvPr>
          <p:cNvSpPr txBox="1"/>
          <p:nvPr/>
        </p:nvSpPr>
        <p:spPr>
          <a:xfrm>
            <a:off x="6871646" y="5823999"/>
            <a:ext cx="4353636" cy="369332"/>
          </a:xfrm>
          <a:prstGeom prst="rect">
            <a:avLst/>
          </a:prstGeom>
          <a:noFill/>
        </p:spPr>
        <p:txBody>
          <a:bodyPr wrap="square" rtlCol="0">
            <a:spAutoFit/>
          </a:bodyPr>
          <a:lstStyle/>
          <a:p>
            <a:r>
              <a:rPr lang="en-US" dirty="0">
                <a:latin typeface="Ayuthaya" pitchFamily="2" charset="-34"/>
                <a:ea typeface="Ayuthaya" pitchFamily="2" charset="-34"/>
                <a:cs typeface="Ayuthaya" pitchFamily="2" charset="-34"/>
              </a:rPr>
              <a:t>What I need to know right now</a:t>
            </a:r>
          </a:p>
        </p:txBody>
      </p:sp>
      <p:sp>
        <p:nvSpPr>
          <p:cNvPr id="20" name="Left-Right Arrow 19">
            <a:extLst>
              <a:ext uri="{FF2B5EF4-FFF2-40B4-BE49-F238E27FC236}">
                <a16:creationId xmlns:a16="http://schemas.microsoft.com/office/drawing/2014/main" id="{69D0A8D0-1D0B-554B-8ACB-9CB93E57F048}"/>
              </a:ext>
            </a:extLst>
          </p:cNvPr>
          <p:cNvSpPr/>
          <p:nvPr/>
        </p:nvSpPr>
        <p:spPr>
          <a:xfrm>
            <a:off x="1132764" y="5062104"/>
            <a:ext cx="10276764" cy="3560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FC66D49-CDC7-F04A-BCBF-83A226153BF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306" b="90000" l="5401" r="92635">
                        <a14:foregroundMark x1="44354" y1="8750" x2="44354" y2="8750"/>
                        <a14:foregroundMark x1="50245" y1="4583" x2="50245" y2="4583"/>
                        <a14:foregroundMark x1="8020" y1="27917" x2="8020" y2="27917"/>
                        <a14:foregroundMark x1="7529" y1="30000" x2="7529" y2="30000"/>
                        <a14:foregroundMark x1="8347" y1="27500" x2="8347" y2="27500"/>
                        <a14:foregroundMark x1="8347" y1="28194" x2="8347" y2="28194"/>
                        <a14:foregroundMark x1="5401" y1="28611" x2="5401" y2="28611"/>
                        <a14:foregroundMark x1="5892" y1="29306" x2="5892" y2="29306"/>
                        <a14:foregroundMark x1="31424" y1="29722" x2="31424" y2="29722"/>
                        <a14:foregroundMark x1="91162" y1="41111" x2="91162" y2="41111"/>
                        <a14:foregroundMark x1="91653" y1="16250" x2="91653" y2="16250"/>
                        <a14:foregroundMark x1="91653" y1="15278" x2="91653" y2="15278"/>
                        <a14:foregroundMark x1="92635" y1="15278" x2="92635" y2="15278"/>
                        <a14:foregroundMark x1="92471" y1="40694" x2="92471" y2="40694"/>
                        <a14:backgroundMark x1="39935" y1="80556" x2="39935" y2="80556"/>
                        <a14:backgroundMark x1="57610" y1="80278" x2="57610" y2="80278"/>
                        <a14:backgroundMark x1="57119" y1="76667" x2="57119" y2="76667"/>
                        <a14:backgroundMark x1="55483" y1="71250" x2="55483" y2="71250"/>
                        <a14:backgroundMark x1="56301" y1="67500" x2="56301" y2="67500"/>
                        <a14:backgroundMark x1="56628" y1="61389" x2="56628" y2="61389"/>
                        <a14:backgroundMark x1="56628" y1="52917" x2="56628" y2="52917"/>
                        <a14:backgroundMark x1="48118" y1="85833" x2="48118" y2="85833"/>
                        <a14:backgroundMark x1="43699" y1="82778" x2="43699" y2="82778"/>
                        <a14:backgroundMark x1="45172" y1="82500" x2="45172" y2="82500"/>
                        <a14:backgroundMark x1="47300" y1="83194" x2="47300" y2="83194"/>
                        <a14:backgroundMark x1="67758" y1="36528" x2="67758" y2="36528"/>
                        <a14:backgroundMark x1="40917" y1="4444" x2="40917" y2="4444"/>
                        <a14:backgroundMark x1="53519" y1="3750" x2="53519" y2="3750"/>
                        <a14:backgroundMark x1="55810" y1="5556" x2="55810" y2="5556"/>
                        <a14:backgroundMark x1="55810" y1="10000" x2="55810" y2="10000"/>
                        <a14:backgroundMark x1="55810" y1="12778" x2="55810" y2="12778"/>
                      </a14:backgroundRemoval>
                    </a14:imgEffect>
                  </a14:imgLayer>
                </a14:imgProps>
              </a:ext>
            </a:extLst>
          </a:blip>
          <a:stretch>
            <a:fillRect/>
          </a:stretch>
        </p:blipFill>
        <p:spPr>
          <a:xfrm>
            <a:off x="6170020" y="120772"/>
            <a:ext cx="3873500" cy="4572000"/>
          </a:xfrm>
          <a:prstGeom prst="rect">
            <a:avLst/>
          </a:prstGeom>
        </p:spPr>
      </p:pic>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63BF52C0-5E1C-2845-9B1E-A839B5086460}"/>
                  </a:ext>
                </a:extLst>
              </p14:cNvPr>
              <p14:cNvContentPartPr/>
              <p14:nvPr/>
            </p14:nvContentPartPr>
            <p14:xfrm>
              <a:off x="8260408" y="663643"/>
              <a:ext cx="1293458" cy="88920"/>
            </p14:xfrm>
          </p:contentPart>
        </mc:Choice>
        <mc:Fallback xmlns="">
          <p:pic>
            <p:nvPicPr>
              <p:cNvPr id="28" name="Ink 27">
                <a:extLst>
                  <a:ext uri="{FF2B5EF4-FFF2-40B4-BE49-F238E27FC236}">
                    <a16:creationId xmlns:a16="http://schemas.microsoft.com/office/drawing/2014/main" id="{63BF52C0-5E1C-2845-9B1E-A839B5086460}"/>
                  </a:ext>
                </a:extLst>
              </p:cNvPr>
              <p:cNvPicPr/>
              <p:nvPr/>
            </p:nvPicPr>
            <p:blipFill>
              <a:blip r:embed="rId7"/>
              <a:stretch>
                <a:fillRect/>
              </a:stretch>
            </p:blipFill>
            <p:spPr>
              <a:xfrm>
                <a:off x="8242408" y="646003"/>
                <a:ext cx="1329097" cy="124560"/>
              </a:xfrm>
              <a:prstGeom prst="rect">
                <a:avLst/>
              </a:prstGeom>
            </p:spPr>
          </p:pic>
        </mc:Fallback>
      </mc:AlternateContent>
    </p:spTree>
    <p:extLst>
      <p:ext uri="{BB962C8B-B14F-4D97-AF65-F5344CB8AC3E}">
        <p14:creationId xmlns:p14="http://schemas.microsoft.com/office/powerpoint/2010/main" val="248948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95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0BF5B-3619-0649-B008-CC906B265F8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What is Self-Directed Learning?</a:t>
            </a:r>
          </a:p>
        </p:txBody>
      </p:sp>
      <p:pic>
        <p:nvPicPr>
          <p:cNvPr id="5" name="Content Placeholder 4">
            <a:extLst>
              <a:ext uri="{FF2B5EF4-FFF2-40B4-BE49-F238E27FC236}">
                <a16:creationId xmlns:a16="http://schemas.microsoft.com/office/drawing/2014/main" id="{786F8B62-4AEE-E64C-86BA-61060ED88724}"/>
              </a:ext>
            </a:extLst>
          </p:cNvPr>
          <p:cNvPicPr>
            <a:picLocks noGrp="1" noChangeAspect="1"/>
          </p:cNvPicPr>
          <p:nvPr>
            <p:ph idx="1"/>
          </p:nvPr>
        </p:nvPicPr>
        <p:blipFill>
          <a:blip r:embed="rId2"/>
          <a:stretch>
            <a:fillRect/>
          </a:stretch>
        </p:blipFill>
        <p:spPr>
          <a:xfrm>
            <a:off x="3565528" y="762236"/>
            <a:ext cx="7986392" cy="5430746"/>
          </a:xfrm>
          <a:prstGeom prst="rect">
            <a:avLst/>
          </a:prstGeom>
        </p:spPr>
      </p:pic>
      <p:sp>
        <p:nvSpPr>
          <p:cNvPr id="6" name="TextBox 5">
            <a:extLst>
              <a:ext uri="{FF2B5EF4-FFF2-40B4-BE49-F238E27FC236}">
                <a16:creationId xmlns:a16="http://schemas.microsoft.com/office/drawing/2014/main" id="{0F868EA2-6F5F-654C-9CE3-2187F2CEE1CA}"/>
              </a:ext>
            </a:extLst>
          </p:cNvPr>
          <p:cNvSpPr txBox="1"/>
          <p:nvPr/>
        </p:nvSpPr>
        <p:spPr>
          <a:xfrm>
            <a:off x="5832763" y="6519446"/>
            <a:ext cx="6359237" cy="338554"/>
          </a:xfrm>
          <a:prstGeom prst="rect">
            <a:avLst/>
          </a:prstGeom>
          <a:noFill/>
        </p:spPr>
        <p:txBody>
          <a:bodyPr wrap="square" rtlCol="0">
            <a:spAutoFit/>
          </a:bodyPr>
          <a:lstStyle/>
          <a:p>
            <a:r>
              <a:rPr lang="en-US" sz="1600" dirty="0"/>
              <a:t>Picture from Singapore Management University &lt;https://</a:t>
            </a:r>
            <a:r>
              <a:rPr lang="en-US" sz="1600" dirty="0" err="1"/>
              <a:t>cte.smu.edu.sg</a:t>
            </a:r>
            <a:r>
              <a:rPr lang="en-US" sz="1600" dirty="0"/>
              <a:t>&gt;</a:t>
            </a:r>
          </a:p>
        </p:txBody>
      </p:sp>
    </p:spTree>
    <p:extLst>
      <p:ext uri="{BB962C8B-B14F-4D97-AF65-F5344CB8AC3E}">
        <p14:creationId xmlns:p14="http://schemas.microsoft.com/office/powerpoint/2010/main" val="1014225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72EE1-0749-DD40-A43E-E9FE6C093CF3}"/>
              </a:ext>
            </a:extLst>
          </p:cNvPr>
          <p:cNvSpPr>
            <a:spLocks noGrp="1"/>
          </p:cNvSpPr>
          <p:nvPr>
            <p:ph type="title"/>
          </p:nvPr>
        </p:nvSpPr>
        <p:spPr/>
        <p:txBody>
          <a:bodyPr/>
          <a:lstStyle/>
          <a:p>
            <a:r>
              <a:rPr lang="en-US" dirty="0"/>
              <a:t>Technology Tools for SDL</a:t>
            </a:r>
          </a:p>
        </p:txBody>
      </p:sp>
      <p:sp>
        <p:nvSpPr>
          <p:cNvPr id="4" name="Content Placeholder 2">
            <a:extLst>
              <a:ext uri="{FF2B5EF4-FFF2-40B4-BE49-F238E27FC236}">
                <a16:creationId xmlns:a16="http://schemas.microsoft.com/office/drawing/2014/main" id="{D5D4A525-8E6C-6F4B-B393-7BCF71CD1378}"/>
              </a:ext>
            </a:extLst>
          </p:cNvPr>
          <p:cNvSpPr>
            <a:spLocks noGrp="1"/>
          </p:cNvSpPr>
          <p:nvPr>
            <p:ph idx="1"/>
          </p:nvPr>
        </p:nvSpPr>
        <p:spPr>
          <a:xfrm>
            <a:off x="3591339" y="2146851"/>
            <a:ext cx="7762461" cy="4030111"/>
          </a:xfrm>
        </p:spPr>
        <p:txBody>
          <a:bodyPr/>
          <a:lstStyle/>
          <a:p>
            <a:pPr>
              <a:buSzPct val="60000"/>
              <a:buFont typeface="Lucida Grande" panose="020B0600040502020204" pitchFamily="34" charset="0"/>
              <a:buChar char="▶"/>
            </a:pPr>
            <a:r>
              <a:rPr lang="en-US" dirty="0"/>
              <a:t> Easy to use</a:t>
            </a:r>
          </a:p>
          <a:p>
            <a:pPr>
              <a:buSzPct val="60000"/>
              <a:buFont typeface="Lucida Grande" panose="020B0600040502020204" pitchFamily="34" charset="0"/>
              <a:buChar char="▶"/>
            </a:pPr>
            <a:r>
              <a:rPr lang="en-US" dirty="0"/>
              <a:t> Open</a:t>
            </a:r>
          </a:p>
          <a:p>
            <a:pPr>
              <a:buSzPct val="60000"/>
              <a:buFont typeface="Lucida Grande" panose="020B0600040502020204" pitchFamily="34" charset="0"/>
              <a:buChar char="▶"/>
            </a:pPr>
            <a:r>
              <a:rPr lang="en-US" dirty="0"/>
              <a:t> Dynamic</a:t>
            </a:r>
          </a:p>
          <a:p>
            <a:pPr>
              <a:buSzPct val="60000"/>
              <a:buFont typeface="Lucida Grande" panose="020B0600040502020204" pitchFamily="34" charset="0"/>
              <a:buChar char="▶"/>
            </a:pPr>
            <a:r>
              <a:rPr lang="en-US" dirty="0"/>
              <a:t> Provide Collaborative Options</a:t>
            </a:r>
          </a:p>
          <a:p>
            <a:pPr>
              <a:buSzPct val="60000"/>
              <a:buFont typeface="Lucida Grande" panose="020B0600040502020204" pitchFamily="34" charset="0"/>
              <a:buChar char="▶"/>
            </a:pPr>
            <a:r>
              <a:rPr lang="en-US" dirty="0"/>
              <a:t> Enduring</a:t>
            </a:r>
          </a:p>
        </p:txBody>
      </p:sp>
    </p:spTree>
    <p:extLst>
      <p:ext uri="{BB962C8B-B14F-4D97-AF65-F5344CB8AC3E}">
        <p14:creationId xmlns:p14="http://schemas.microsoft.com/office/powerpoint/2010/main" val="179868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E5871FBD-BDD9-B54B-A146-A24E57910C87}"/>
              </a:ext>
            </a:extLst>
          </p:cNvPr>
          <p:cNvPicPr>
            <a:picLocks noChangeAspect="1"/>
          </p:cNvPicPr>
          <p:nvPr/>
        </p:nvPicPr>
        <p:blipFill>
          <a:blip r:embed="rId4"/>
          <a:stretch>
            <a:fillRect/>
          </a:stretch>
        </p:blipFill>
        <p:spPr>
          <a:xfrm>
            <a:off x="-1" y="2257006"/>
            <a:ext cx="4706383" cy="2188467"/>
          </a:xfrm>
          <a:prstGeom prst="rect">
            <a:avLst/>
          </a:prstGeom>
        </p:spPr>
      </p:pic>
      <p:sp>
        <p:nvSpPr>
          <p:cNvPr id="3" name="Content Placeholder 2">
            <a:extLst>
              <a:ext uri="{FF2B5EF4-FFF2-40B4-BE49-F238E27FC236}">
                <a16:creationId xmlns:a16="http://schemas.microsoft.com/office/drawing/2014/main" id="{4167EA0D-5237-C04B-B775-99E2182F1499}"/>
              </a:ext>
            </a:extLst>
          </p:cNvPr>
          <p:cNvSpPr>
            <a:spLocks noGrp="1"/>
          </p:cNvSpPr>
          <p:nvPr>
            <p:ph idx="1"/>
          </p:nvPr>
        </p:nvSpPr>
        <p:spPr>
          <a:xfrm>
            <a:off x="6096000" y="1619455"/>
            <a:ext cx="5297862" cy="3639289"/>
          </a:xfrm>
        </p:spPr>
        <p:txBody>
          <a:bodyPr anchor="ctr">
            <a:normAutofit/>
          </a:bodyPr>
          <a:lstStyle/>
          <a:p>
            <a:pPr marL="0" indent="0">
              <a:buNone/>
            </a:pPr>
            <a:r>
              <a:rPr lang="en-US" sz="2400" dirty="0">
                <a:solidFill>
                  <a:srgbClr val="000000"/>
                </a:solidFill>
              </a:rPr>
              <a:t>“The Cyber Education Hub delivers powerful cyber </a:t>
            </a:r>
            <a:r>
              <a:rPr lang="en-US" sz="2400" u="sng" dirty="0">
                <a:solidFill>
                  <a:srgbClr val="000000"/>
                </a:solidFill>
              </a:rPr>
              <a:t>education</a:t>
            </a:r>
            <a:r>
              <a:rPr lang="en-US" sz="2400" dirty="0">
                <a:solidFill>
                  <a:srgbClr val="000000"/>
                </a:solidFill>
              </a:rPr>
              <a:t> and training content by </a:t>
            </a:r>
            <a:r>
              <a:rPr lang="en-US" sz="2400" u="sng" dirty="0">
                <a:solidFill>
                  <a:srgbClr val="000000"/>
                </a:solidFill>
              </a:rPr>
              <a:t>empowering</a:t>
            </a:r>
            <a:r>
              <a:rPr lang="en-US" sz="2400" dirty="0">
                <a:solidFill>
                  <a:srgbClr val="000000"/>
                </a:solidFill>
              </a:rPr>
              <a:t> the brightest academic minds, the most experienced operators, and the most visionary strategists to </a:t>
            </a:r>
            <a:r>
              <a:rPr lang="en-US" sz="2400" u="sng" dirty="0">
                <a:solidFill>
                  <a:srgbClr val="000000"/>
                </a:solidFill>
              </a:rPr>
              <a:t>share</a:t>
            </a:r>
            <a:r>
              <a:rPr lang="en-US" sz="2400" dirty="0">
                <a:solidFill>
                  <a:srgbClr val="000000"/>
                </a:solidFill>
              </a:rPr>
              <a:t> their knowledge and expertise.”</a:t>
            </a:r>
          </a:p>
        </p:txBody>
      </p:sp>
    </p:spTree>
    <p:extLst>
      <p:ext uri="{BB962C8B-B14F-4D97-AF65-F5344CB8AC3E}">
        <p14:creationId xmlns:p14="http://schemas.microsoft.com/office/powerpoint/2010/main" val="1248053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3;&#10;&#13;&#10;Description automatically generated">
            <a:extLst>
              <a:ext uri="{FF2B5EF4-FFF2-40B4-BE49-F238E27FC236}">
                <a16:creationId xmlns:a16="http://schemas.microsoft.com/office/drawing/2014/main" id="{943DEF91-A53A-AD4C-A642-D672C3F070DE}"/>
              </a:ext>
            </a:extLst>
          </p:cNvPr>
          <p:cNvPicPr>
            <a:picLocks noChangeAspect="1"/>
          </p:cNvPicPr>
          <p:nvPr/>
        </p:nvPicPr>
        <p:blipFill>
          <a:blip r:embed="rId2"/>
          <a:stretch>
            <a:fillRect/>
          </a:stretch>
        </p:blipFill>
        <p:spPr>
          <a:xfrm>
            <a:off x="60318" y="644236"/>
            <a:ext cx="12026323" cy="5548746"/>
          </a:xfrm>
          <a:prstGeom prst="rect">
            <a:avLst/>
          </a:prstGeom>
        </p:spPr>
      </p:pic>
    </p:spTree>
    <p:extLst>
      <p:ext uri="{BB962C8B-B14F-4D97-AF65-F5344CB8AC3E}">
        <p14:creationId xmlns:p14="http://schemas.microsoft.com/office/powerpoint/2010/main" val="189521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computer, indoor, desk, keyboard&#13;&#10;&#13;&#10;Description automatically generated">
            <a:extLst>
              <a:ext uri="{FF2B5EF4-FFF2-40B4-BE49-F238E27FC236}">
                <a16:creationId xmlns:a16="http://schemas.microsoft.com/office/drawing/2014/main" id="{98B35B83-682F-7343-90EE-8A2EE9D64EDA}"/>
              </a:ext>
            </a:extLst>
          </p:cNvPr>
          <p:cNvPicPr>
            <a:picLocks noGrp="1" noChangeAspect="1"/>
          </p:cNvPicPr>
          <p:nvPr>
            <p:ph idx="1"/>
          </p:nvPr>
        </p:nvPicPr>
        <p:blipFill rotWithShape="1">
          <a:blip r:embed="rId2"/>
          <a:srcRect t="4805" b="1337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83B08E-EB53-334B-B77C-40A34DFD2918}"/>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Topic Map</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104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indoor, computer&#13;&#10;&#13;&#10;Description automatically generated">
            <a:extLst>
              <a:ext uri="{FF2B5EF4-FFF2-40B4-BE49-F238E27FC236}">
                <a16:creationId xmlns:a16="http://schemas.microsoft.com/office/drawing/2014/main" id="{025A90F7-33C7-EF47-9B0D-A5400F1CD744}"/>
              </a:ext>
            </a:extLst>
          </p:cNvPr>
          <p:cNvPicPr>
            <a:picLocks noGrp="1" noChangeAspect="1"/>
          </p:cNvPicPr>
          <p:nvPr>
            <p:ph idx="1"/>
          </p:nvPr>
        </p:nvPicPr>
        <p:blipFill>
          <a:blip r:embed="rId2"/>
          <a:stretch>
            <a:fillRect/>
          </a:stretch>
        </p:blipFill>
        <p:spPr>
          <a:xfrm>
            <a:off x="290945" y="249382"/>
            <a:ext cx="6222669" cy="5444836"/>
          </a:xfrm>
        </p:spPr>
      </p:pic>
      <p:pic>
        <p:nvPicPr>
          <p:cNvPr id="15" name="Picture 14" descr="A picture containing indoor, computer&#13;&#10;&#13;&#10;Description automatically generated">
            <a:extLst>
              <a:ext uri="{FF2B5EF4-FFF2-40B4-BE49-F238E27FC236}">
                <a16:creationId xmlns:a16="http://schemas.microsoft.com/office/drawing/2014/main" id="{12D5F12C-FEBD-1E48-A57F-5AFFB4CD0AF6}"/>
              </a:ext>
            </a:extLst>
          </p:cNvPr>
          <p:cNvPicPr>
            <a:picLocks noChangeAspect="1"/>
          </p:cNvPicPr>
          <p:nvPr/>
        </p:nvPicPr>
        <p:blipFill>
          <a:blip r:embed="rId3"/>
          <a:stretch>
            <a:fillRect/>
          </a:stretch>
        </p:blipFill>
        <p:spPr>
          <a:xfrm>
            <a:off x="5881255" y="1819383"/>
            <a:ext cx="5839690" cy="4999129"/>
          </a:xfrm>
          <a:prstGeom prst="rect">
            <a:avLst/>
          </a:prstGeom>
        </p:spPr>
      </p:pic>
    </p:spTree>
    <p:extLst>
      <p:ext uri="{BB962C8B-B14F-4D97-AF65-F5344CB8AC3E}">
        <p14:creationId xmlns:p14="http://schemas.microsoft.com/office/powerpoint/2010/main" val="2451208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 shot of a computer&#13;&#10;&#13;&#10;Description automatically generated">
            <a:extLst>
              <a:ext uri="{FF2B5EF4-FFF2-40B4-BE49-F238E27FC236}">
                <a16:creationId xmlns:a16="http://schemas.microsoft.com/office/drawing/2014/main" id="{2F6E4D06-B453-3E4E-8FCF-550F37984E00}"/>
              </a:ext>
            </a:extLst>
          </p:cNvPr>
          <p:cNvPicPr>
            <a:picLocks noGrp="1" noChangeAspect="1"/>
          </p:cNvPicPr>
          <p:nvPr>
            <p:ph idx="1"/>
          </p:nvPr>
        </p:nvPicPr>
        <p:blipFill rotWithShape="1">
          <a:blip r:embed="rId2"/>
          <a:srcRect t="14122"/>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BE9D7-3FD6-9040-8B3B-8BA871D1285C}"/>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KSA Tree</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629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sign&#13;&#10;&#13;&#10;Description automatically generated">
            <a:extLst>
              <a:ext uri="{FF2B5EF4-FFF2-40B4-BE49-F238E27FC236}">
                <a16:creationId xmlns:a16="http://schemas.microsoft.com/office/drawing/2014/main" id="{5EF31F26-6670-B247-9BD5-56DFA3E85F0A}"/>
              </a:ext>
            </a:extLst>
          </p:cNvPr>
          <p:cNvPicPr>
            <a:picLocks noChangeAspect="1"/>
          </p:cNvPicPr>
          <p:nvPr/>
        </p:nvPicPr>
        <p:blipFill>
          <a:blip r:embed="rId2"/>
          <a:stretch>
            <a:fillRect/>
          </a:stretch>
        </p:blipFill>
        <p:spPr>
          <a:xfrm>
            <a:off x="-895233" y="0"/>
            <a:ext cx="13982466" cy="6858000"/>
          </a:xfrm>
          <a:prstGeom prst="rect">
            <a:avLst/>
          </a:prstGeom>
        </p:spPr>
      </p:pic>
    </p:spTree>
    <p:extLst>
      <p:ext uri="{BB962C8B-B14F-4D97-AF65-F5344CB8AC3E}">
        <p14:creationId xmlns:p14="http://schemas.microsoft.com/office/powerpoint/2010/main" val="2630592613"/>
      </p:ext>
    </p:extLst>
  </p:cSld>
  <p:clrMapOvr>
    <a:masterClrMapping/>
  </p:clrMapOvr>
  <p:timing>
    <p:tnLst>
      <p:par>
        <p:cTn id="1" dur="indefinite" restart="never" nodeType="tmRoot">
          <p:childTnLst>
            <p:seq concurrent="1">
              <p:cTn id="2" repeatCount="indefinite" restart="whenNotActive" fill="hold" evtFilter="cancelBubble" nodeType="interactiveSeq">
                <p:stCondLst>
                  <p:cond delay="indefinite"/>
                  <p:cond evt="onBegin" delay="0">
                    <p:tn val="1"/>
                  </p:cond>
                </p:stCondLst>
                <p:endSync evt="end" delay="0">
                  <p:rtn val="all"/>
                </p:endSync>
                <p:childTnLst>
                  <p:par>
                    <p:cTn id="3" fill="hold">
                      <p:stCondLst>
                        <p:cond delay="0"/>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0 L 0.19535 0.24861" pathEditMode="relative" ptsTypes="AA">
                                      <p:cBhvr>
                                        <p:cTn id="6" dur="30000" fill="hold"/>
                                        <p:tgtEl>
                                          <p:spTgt spid="5"/>
                                        </p:tgtEl>
                                        <p:attrNameLst>
                                          <p:attrName>ppt_x</p:attrName>
                                          <p:attrName>ppt_y</p:attrName>
                                        </p:attrNameLst>
                                      </p:cBhvr>
                                    </p:animMotion>
                                  </p:childTnLst>
                                </p:cTn>
                              </p:par>
                              <p:par>
                                <p:cTn id="7" presetID="6" presetClass="emph" presetSubtype="0" accel="50000" decel="50000" fill="hold" nodeType="withEffect">
                                  <p:stCondLst>
                                    <p:cond delay="0"/>
                                  </p:stCondLst>
                                  <p:childTnLst>
                                    <p:animScale>
                                      <p:cBhvr>
                                        <p:cTn id="8" dur="30000" fill="hold"/>
                                        <p:tgtEl>
                                          <p:spTgt spid="5"/>
                                        </p:tgtEl>
                                      </p:cBhvr>
                                      <p:by x="150000" y="150000"/>
                                    </p:animScale>
                                  </p:childTnLst>
                                </p:cTn>
                              </p:par>
                            </p:childTnLst>
                          </p:cTn>
                        </p:par>
                        <p:par>
                          <p:cTn id="9" fill="hold">
                            <p:stCondLst>
                              <p:cond delay="30000"/>
                            </p:stCondLst>
                            <p:childTnLst>
                              <p:par>
                                <p:cTn id="10" presetID="0" presetClass="path" presetSubtype="0" accel="50000" decel="50000" fill="hold" nodeType="afterEffect">
                                  <p:stCondLst>
                                    <p:cond delay="5000"/>
                                  </p:stCondLst>
                                  <p:childTnLst>
                                    <p:animMotion origin="layout" path="M 0.19535 0.24861 L 0 0" pathEditMode="relative" ptsTypes="AA">
                                      <p:cBhvr>
                                        <p:cTn id="11" dur="30000" fill="hold"/>
                                        <p:tgtEl>
                                          <p:spTgt spid="5"/>
                                        </p:tgtEl>
                                        <p:attrNameLst>
                                          <p:attrName>ppt_x</p:attrName>
                                          <p:attrName>ppt_y</p:attrName>
                                        </p:attrNameLst>
                                      </p:cBhvr>
                                    </p:animMotion>
                                  </p:childTnLst>
                                </p:cTn>
                              </p:par>
                              <p:par>
                                <p:cTn id="12" presetID="6" presetClass="emph" presetSubtype="0" accel="50000" decel="50000" fill="hold" nodeType="withEffect">
                                  <p:stCondLst>
                                    <p:cond delay="5000"/>
                                  </p:stCondLst>
                                  <p:childTnLst>
                                    <p:animScale>
                                      <p:cBhvr>
                                        <p:cTn id="13" dur="30000" fill="hold"/>
                                        <p:tgtEl>
                                          <p:spTgt spid="5"/>
                                        </p:tgtEl>
                                      </p:cBhvr>
                                      <p:by x="150000" y="150000"/>
                                      <p:to x="100000" y="100000"/>
                                    </p:animScale>
                                  </p:childTnLst>
                                </p:cTn>
                              </p:par>
                            </p:childTnLst>
                          </p:cTn>
                        </p:par>
                        <p:par>
                          <p:cTn id="14" fill="hold">
                            <p:stCondLst>
                              <p:cond delay="65000"/>
                            </p:stCondLst>
                            <p:childTnLst>
                              <p:par>
                                <p:cTn id="15" presetID="0" presetClass="path" presetSubtype="0" accel="50000" decel="50000" fill="hold" nodeType="afterEffect">
                                  <p:stCondLst>
                                    <p:cond delay="0"/>
                                  </p:stCondLst>
                                  <p:childTnLst>
                                    <p:animMotion origin="layout" path="M 0 0 L 0 0" pathEditMode="relative" ptsTypes="AA">
                                      <p:cBhvr>
                                        <p:cTn id="16" dur="5000" fill="hold"/>
                                        <p:tgtEl>
                                          <p:spTgt spid="5"/>
                                        </p:tgtEl>
                                        <p:attrNameLst>
                                          <p:attrName>ppt_x</p:attrName>
                                          <p:attrName>ppt_y</p:attrName>
                                        </p:attrNameLst>
                                      </p:cBhvr>
                                    </p:animMotion>
                                  </p:childTnLst>
                                </p:cTn>
                              </p:par>
                            </p:childTnLst>
                          </p:cTn>
                        </p:par>
                      </p:childTnLst>
                    </p:cTn>
                  </p:par>
                </p:childTnLst>
              </p:cTn>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social media post&#13;&#10;&#13;&#10;Description automatically generated">
            <a:extLst>
              <a:ext uri="{FF2B5EF4-FFF2-40B4-BE49-F238E27FC236}">
                <a16:creationId xmlns:a16="http://schemas.microsoft.com/office/drawing/2014/main" id="{943DEF91-A53A-AD4C-A642-D672C3F070DE}"/>
              </a:ext>
            </a:extLst>
          </p:cNvPr>
          <p:cNvPicPr>
            <a:picLocks noChangeAspect="1"/>
          </p:cNvPicPr>
          <p:nvPr/>
        </p:nvPicPr>
        <p:blipFill>
          <a:blip r:embed="rId3"/>
          <a:stretch>
            <a:fillRect/>
          </a:stretch>
        </p:blipFill>
        <p:spPr>
          <a:xfrm>
            <a:off x="60318" y="644236"/>
            <a:ext cx="12026323" cy="5548746"/>
          </a:xfrm>
          <a:prstGeom prst="rect">
            <a:avLst/>
          </a:prstGeom>
        </p:spPr>
      </p:pic>
    </p:spTree>
    <p:extLst>
      <p:ext uri="{BB962C8B-B14F-4D97-AF65-F5344CB8AC3E}">
        <p14:creationId xmlns:p14="http://schemas.microsoft.com/office/powerpoint/2010/main" val="307658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9D9C7-DFEC-3045-8357-4B0F872C71B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50000E8-3E0F-D947-8C7B-CCA7A5CBD3E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84139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09E99-D496-F242-BFEC-91C5AADEC4BC}"/>
              </a:ext>
            </a:extLst>
          </p:cNvPr>
          <p:cNvSpPr>
            <a:spLocks noGrp="1"/>
          </p:cNvSpPr>
          <p:nvPr>
            <p:ph type="ctrTitle"/>
          </p:nvPr>
        </p:nvSpPr>
        <p:spPr>
          <a:xfrm>
            <a:off x="1524000" y="361950"/>
            <a:ext cx="9144000" cy="2387600"/>
          </a:xfrm>
        </p:spPr>
        <p:txBody>
          <a:bodyPr/>
          <a:lstStyle/>
          <a:p>
            <a:pPr algn="l"/>
            <a:r>
              <a:rPr lang="en-US" dirty="0"/>
              <a:t>Self-Directed Learning in Cyber Education and Training</a:t>
            </a:r>
          </a:p>
        </p:txBody>
      </p:sp>
      <p:sp>
        <p:nvSpPr>
          <p:cNvPr id="3" name="Subtitle 2">
            <a:extLst>
              <a:ext uri="{FF2B5EF4-FFF2-40B4-BE49-F238E27FC236}">
                <a16:creationId xmlns:a16="http://schemas.microsoft.com/office/drawing/2014/main" id="{44816275-211F-844E-A509-2B8C406BF49E}"/>
              </a:ext>
            </a:extLst>
          </p:cNvPr>
          <p:cNvSpPr>
            <a:spLocks noGrp="1"/>
          </p:cNvSpPr>
          <p:nvPr>
            <p:ph type="subTitle" idx="1"/>
          </p:nvPr>
        </p:nvSpPr>
        <p:spPr>
          <a:xfrm>
            <a:off x="1524000" y="3602038"/>
            <a:ext cx="9772650" cy="2894012"/>
          </a:xfrm>
        </p:spPr>
        <p:txBody>
          <a:bodyPr>
            <a:normAutofit/>
          </a:bodyPr>
          <a:lstStyle/>
          <a:p>
            <a:pPr algn="l"/>
            <a:r>
              <a:rPr lang="en-US" dirty="0"/>
              <a:t>The views expressed are those of the author and do not necessarily reflect the official policy or position of the Air Force, the Department of Defense, or the U.S. Government. </a:t>
            </a:r>
          </a:p>
          <a:p>
            <a:endParaRPr lang="en-US" dirty="0"/>
          </a:p>
          <a:p>
            <a:pPr algn="r"/>
            <a:r>
              <a:rPr lang="en-US" dirty="0" err="1"/>
              <a:t>Capt</a:t>
            </a:r>
            <a:r>
              <a:rPr lang="en-US" dirty="0"/>
              <a:t> Nathan Flack</a:t>
            </a:r>
          </a:p>
          <a:p>
            <a:pPr algn="r"/>
            <a:r>
              <a:rPr lang="en-US" dirty="0"/>
              <a:t>1 Nov 2018</a:t>
            </a:r>
          </a:p>
        </p:txBody>
      </p:sp>
    </p:spTree>
    <p:extLst>
      <p:ext uri="{BB962C8B-B14F-4D97-AF65-F5344CB8AC3E}">
        <p14:creationId xmlns:p14="http://schemas.microsoft.com/office/powerpoint/2010/main" val="3139858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D567F0-B901-AC4C-B407-39F144124B5B}"/>
              </a:ext>
            </a:extLst>
          </p:cNvPr>
          <p:cNvPicPr>
            <a:picLocks noChangeAspect="1"/>
          </p:cNvPicPr>
          <p:nvPr/>
        </p:nvPicPr>
        <p:blipFill rotWithShape="1">
          <a:blip r:embed="rId3"/>
          <a:srcRect t="2596" b="21769"/>
          <a:stretch/>
        </p:blipFill>
        <p:spPr>
          <a:xfrm>
            <a:off x="0" y="0"/>
            <a:ext cx="12192000" cy="6315456"/>
          </a:xfrm>
          <a:prstGeom prst="rect">
            <a:avLst/>
          </a:prstGeom>
        </p:spPr>
      </p:pic>
      <p:pic>
        <p:nvPicPr>
          <p:cNvPr id="25" name="Picture 24">
            <a:extLst>
              <a:ext uri="{FF2B5EF4-FFF2-40B4-BE49-F238E27FC236}">
                <a16:creationId xmlns:a16="http://schemas.microsoft.com/office/drawing/2014/main" id="{7309214B-9B60-4A94-88B5-44CB8D2632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rcRect b="26004"/>
          <a:stretch>
            <a:fillRect/>
          </a:stretch>
        </p:blipFill>
        <p:spPr>
          <a:xfrm>
            <a:off x="0" y="1783365"/>
            <a:ext cx="12192000" cy="5074635"/>
          </a:xfrm>
          <a:custGeom>
            <a:avLst/>
            <a:gdLst>
              <a:gd name="connsiteX0" fmla="*/ 0 w 12192000"/>
              <a:gd name="connsiteY0" fmla="*/ 0 h 5074635"/>
              <a:gd name="connsiteX1" fmla="*/ 12192000 w 12192000"/>
              <a:gd name="connsiteY1" fmla="*/ 0 h 5074635"/>
              <a:gd name="connsiteX2" fmla="*/ 12192000 w 12192000"/>
              <a:gd name="connsiteY2" fmla="*/ 5074635 h 5074635"/>
              <a:gd name="connsiteX3" fmla="*/ 0 w 12192000"/>
              <a:gd name="connsiteY3" fmla="*/ 5074635 h 5074635"/>
            </a:gdLst>
            <a:ahLst/>
            <a:cxnLst>
              <a:cxn ang="0">
                <a:pos x="connsiteX0" y="connsiteY0"/>
              </a:cxn>
              <a:cxn ang="0">
                <a:pos x="connsiteX1" y="connsiteY1"/>
              </a:cxn>
              <a:cxn ang="0">
                <a:pos x="connsiteX2" y="connsiteY2"/>
              </a:cxn>
              <a:cxn ang="0">
                <a:pos x="connsiteX3" y="connsiteY3"/>
              </a:cxn>
            </a:cxnLst>
            <a:rect l="l" t="t" r="r" b="b"/>
            <a:pathLst>
              <a:path w="12192000" h="5074635">
                <a:moveTo>
                  <a:pt x="0" y="0"/>
                </a:moveTo>
                <a:lnTo>
                  <a:pt x="12192000" y="0"/>
                </a:lnTo>
                <a:lnTo>
                  <a:pt x="12192000" y="5074635"/>
                </a:lnTo>
                <a:lnTo>
                  <a:pt x="0" y="5074635"/>
                </a:lnTo>
                <a:close/>
              </a:path>
            </a:pathLst>
          </a:custGeom>
        </p:spPr>
      </p:pic>
      <p:sp>
        <p:nvSpPr>
          <p:cNvPr id="3" name="Rounded Rectangle 2">
            <a:extLst>
              <a:ext uri="{FF2B5EF4-FFF2-40B4-BE49-F238E27FC236}">
                <a16:creationId xmlns:a16="http://schemas.microsoft.com/office/drawing/2014/main" id="{B998097A-F113-0D40-B651-04E7B50D996A}"/>
              </a:ext>
            </a:extLst>
          </p:cNvPr>
          <p:cNvSpPr/>
          <p:nvPr/>
        </p:nvSpPr>
        <p:spPr>
          <a:xfrm>
            <a:off x="218622" y="443554"/>
            <a:ext cx="4917056" cy="4931663"/>
          </a:xfrm>
          <a:prstGeom prst="roundRect">
            <a:avLst/>
          </a:prstGeom>
          <a:solidFill>
            <a:schemeClr val="bg2">
              <a:lumMod val="75000"/>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American Typewriter" panose="02090604020004020304" pitchFamily="18" charset="77"/>
              </a:rPr>
              <a:t>“…be prepared to deal with technological, operational, and tactical surprise, which requires changes to the way we train and educate our leaders and our forces…”</a:t>
            </a:r>
          </a:p>
        </p:txBody>
      </p:sp>
    </p:spTree>
    <p:extLst>
      <p:ext uri="{BB962C8B-B14F-4D97-AF65-F5344CB8AC3E}">
        <p14:creationId xmlns:p14="http://schemas.microsoft.com/office/powerpoint/2010/main" val="3693564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5914-065D-2D4D-A68B-C8376B61D50C}"/>
              </a:ext>
            </a:extLst>
          </p:cNvPr>
          <p:cNvSpPr>
            <a:spLocks noGrp="1"/>
          </p:cNvSpPr>
          <p:nvPr>
            <p:ph type="title"/>
          </p:nvPr>
        </p:nvSpPr>
        <p:spPr/>
        <p:txBody>
          <a:bodyPr>
            <a:normAutofit/>
          </a:bodyPr>
          <a:lstStyle/>
          <a:p>
            <a:r>
              <a:rPr lang="en-US" dirty="0"/>
              <a:t>AETC’s goal in shifting to a Continuum of Learning (</a:t>
            </a:r>
            <a:r>
              <a:rPr lang="en-US" dirty="0" err="1"/>
              <a:t>CoL</a:t>
            </a:r>
            <a:r>
              <a:rPr lang="en-US" dirty="0"/>
              <a:t>) is to build lifelong learners</a:t>
            </a:r>
          </a:p>
        </p:txBody>
      </p:sp>
      <p:sp>
        <p:nvSpPr>
          <p:cNvPr id="3" name="Content Placeholder 2">
            <a:extLst>
              <a:ext uri="{FF2B5EF4-FFF2-40B4-BE49-F238E27FC236}">
                <a16:creationId xmlns:a16="http://schemas.microsoft.com/office/drawing/2014/main" id="{6936FA3F-CC37-E745-9F16-BEE984BCA9B4}"/>
              </a:ext>
            </a:extLst>
          </p:cNvPr>
          <p:cNvSpPr>
            <a:spLocks noGrp="1"/>
          </p:cNvSpPr>
          <p:nvPr>
            <p:ph idx="1"/>
          </p:nvPr>
        </p:nvSpPr>
        <p:spPr>
          <a:xfrm>
            <a:off x="3591339" y="2146851"/>
            <a:ext cx="7762461" cy="4030111"/>
          </a:xfrm>
        </p:spPr>
        <p:txBody>
          <a:bodyPr/>
          <a:lstStyle/>
          <a:p>
            <a:pPr>
              <a:buSzPct val="60000"/>
              <a:buFont typeface="Lucida Grande" panose="020B0600040502020204" pitchFamily="34" charset="0"/>
              <a:buChar char="▶"/>
            </a:pPr>
            <a:r>
              <a:rPr lang="en-US" dirty="0"/>
              <a:t> Blended Learning</a:t>
            </a:r>
          </a:p>
        </p:txBody>
      </p:sp>
    </p:spTree>
    <p:extLst>
      <p:ext uri="{BB962C8B-B14F-4D97-AF65-F5344CB8AC3E}">
        <p14:creationId xmlns:p14="http://schemas.microsoft.com/office/powerpoint/2010/main" val="1550274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5914-065D-2D4D-A68B-C8376B61D50C}"/>
              </a:ext>
            </a:extLst>
          </p:cNvPr>
          <p:cNvSpPr>
            <a:spLocks noGrp="1"/>
          </p:cNvSpPr>
          <p:nvPr>
            <p:ph type="title"/>
          </p:nvPr>
        </p:nvSpPr>
        <p:spPr/>
        <p:txBody>
          <a:bodyPr>
            <a:normAutofit/>
          </a:bodyPr>
          <a:lstStyle/>
          <a:p>
            <a:r>
              <a:rPr lang="en-US" dirty="0"/>
              <a:t>AETC’s goal in shifting to a Continuum of Learning (</a:t>
            </a:r>
            <a:r>
              <a:rPr lang="en-US" dirty="0" err="1"/>
              <a:t>CoL</a:t>
            </a:r>
            <a:r>
              <a:rPr lang="en-US" dirty="0"/>
              <a:t>) is to build lifelong learners</a:t>
            </a:r>
          </a:p>
        </p:txBody>
      </p:sp>
      <p:sp>
        <p:nvSpPr>
          <p:cNvPr id="3" name="Content Placeholder 2">
            <a:extLst>
              <a:ext uri="{FF2B5EF4-FFF2-40B4-BE49-F238E27FC236}">
                <a16:creationId xmlns:a16="http://schemas.microsoft.com/office/drawing/2014/main" id="{6936FA3F-CC37-E745-9F16-BEE984BCA9B4}"/>
              </a:ext>
            </a:extLst>
          </p:cNvPr>
          <p:cNvSpPr>
            <a:spLocks noGrp="1"/>
          </p:cNvSpPr>
          <p:nvPr>
            <p:ph idx="1"/>
          </p:nvPr>
        </p:nvSpPr>
        <p:spPr>
          <a:xfrm>
            <a:off x="3591339" y="2146851"/>
            <a:ext cx="7762461" cy="4030111"/>
          </a:xfrm>
        </p:spPr>
        <p:txBody>
          <a:bodyPr/>
          <a:lstStyle/>
          <a:p>
            <a:pPr>
              <a:buClr>
                <a:schemeClr val="bg2">
                  <a:lumMod val="75000"/>
                </a:schemeClr>
              </a:buClr>
              <a:buSzPct val="60000"/>
              <a:buFont typeface="Lucida Grande" panose="020B0600040502020204" pitchFamily="34" charset="0"/>
              <a:buChar char="▶"/>
            </a:pPr>
            <a:r>
              <a:rPr lang="en-US" dirty="0"/>
              <a:t> </a:t>
            </a:r>
            <a:r>
              <a:rPr lang="en-US" dirty="0">
                <a:solidFill>
                  <a:schemeClr val="bg2">
                    <a:lumMod val="75000"/>
                  </a:schemeClr>
                </a:solidFill>
              </a:rPr>
              <a:t>Blended Learning</a:t>
            </a:r>
          </a:p>
          <a:p>
            <a:pPr>
              <a:buSzPct val="60000"/>
              <a:buFont typeface="Lucida Grande" panose="020B0600040502020204" pitchFamily="34" charset="0"/>
              <a:buChar char="▶"/>
            </a:pPr>
            <a:r>
              <a:rPr lang="en-US" dirty="0"/>
              <a:t> Modular Learning</a:t>
            </a:r>
          </a:p>
        </p:txBody>
      </p:sp>
    </p:spTree>
    <p:extLst>
      <p:ext uri="{BB962C8B-B14F-4D97-AF65-F5344CB8AC3E}">
        <p14:creationId xmlns:p14="http://schemas.microsoft.com/office/powerpoint/2010/main" val="566617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5914-065D-2D4D-A68B-C8376B61D50C}"/>
              </a:ext>
            </a:extLst>
          </p:cNvPr>
          <p:cNvSpPr>
            <a:spLocks noGrp="1"/>
          </p:cNvSpPr>
          <p:nvPr>
            <p:ph type="title"/>
          </p:nvPr>
        </p:nvSpPr>
        <p:spPr/>
        <p:txBody>
          <a:bodyPr>
            <a:normAutofit/>
          </a:bodyPr>
          <a:lstStyle/>
          <a:p>
            <a:r>
              <a:rPr lang="en-US" dirty="0"/>
              <a:t>AETC’s goal in shifting to a Continuum of Learning (</a:t>
            </a:r>
            <a:r>
              <a:rPr lang="en-US" dirty="0" err="1"/>
              <a:t>CoL</a:t>
            </a:r>
            <a:r>
              <a:rPr lang="en-US" dirty="0"/>
              <a:t>) is to build lifelong learners</a:t>
            </a:r>
          </a:p>
        </p:txBody>
      </p:sp>
      <p:sp>
        <p:nvSpPr>
          <p:cNvPr id="3" name="Content Placeholder 2">
            <a:extLst>
              <a:ext uri="{FF2B5EF4-FFF2-40B4-BE49-F238E27FC236}">
                <a16:creationId xmlns:a16="http://schemas.microsoft.com/office/drawing/2014/main" id="{6936FA3F-CC37-E745-9F16-BEE984BCA9B4}"/>
              </a:ext>
            </a:extLst>
          </p:cNvPr>
          <p:cNvSpPr>
            <a:spLocks noGrp="1"/>
          </p:cNvSpPr>
          <p:nvPr>
            <p:ph idx="1"/>
          </p:nvPr>
        </p:nvSpPr>
        <p:spPr>
          <a:xfrm>
            <a:off x="3591339" y="2146851"/>
            <a:ext cx="7762461" cy="4030111"/>
          </a:xfrm>
        </p:spPr>
        <p:txBody>
          <a:bodyPr/>
          <a:lstStyle/>
          <a:p>
            <a:pPr>
              <a:buSzPct val="60000"/>
              <a:buFont typeface="Lucida Grande" panose="020B0600040502020204" pitchFamily="34" charset="0"/>
              <a:buChar char="▶"/>
            </a:pPr>
            <a:r>
              <a:rPr lang="en-US" dirty="0">
                <a:solidFill>
                  <a:schemeClr val="bg2">
                    <a:lumMod val="75000"/>
                  </a:schemeClr>
                </a:solidFill>
              </a:rPr>
              <a:t> Blended Learning</a:t>
            </a:r>
          </a:p>
          <a:p>
            <a:pPr>
              <a:buSzPct val="60000"/>
              <a:buFont typeface="Lucida Grande" panose="020B0600040502020204" pitchFamily="34" charset="0"/>
              <a:buChar char="▶"/>
            </a:pPr>
            <a:r>
              <a:rPr lang="en-US" dirty="0">
                <a:solidFill>
                  <a:schemeClr val="bg2">
                    <a:lumMod val="75000"/>
                  </a:schemeClr>
                </a:solidFill>
              </a:rPr>
              <a:t> Modular Learning</a:t>
            </a:r>
          </a:p>
          <a:p>
            <a:pPr>
              <a:buSzPct val="60000"/>
              <a:buFont typeface="Lucida Grande" panose="020B0600040502020204" pitchFamily="34" charset="0"/>
              <a:buChar char="▶"/>
            </a:pPr>
            <a:r>
              <a:rPr lang="en-US" dirty="0"/>
              <a:t> Airman’s Learning Record (ALR)</a:t>
            </a:r>
          </a:p>
        </p:txBody>
      </p:sp>
    </p:spTree>
    <p:extLst>
      <p:ext uri="{BB962C8B-B14F-4D97-AF65-F5344CB8AC3E}">
        <p14:creationId xmlns:p14="http://schemas.microsoft.com/office/powerpoint/2010/main" val="2834347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5914-065D-2D4D-A68B-C8376B61D50C}"/>
              </a:ext>
            </a:extLst>
          </p:cNvPr>
          <p:cNvSpPr>
            <a:spLocks noGrp="1"/>
          </p:cNvSpPr>
          <p:nvPr>
            <p:ph type="title"/>
          </p:nvPr>
        </p:nvSpPr>
        <p:spPr/>
        <p:txBody>
          <a:bodyPr>
            <a:normAutofit/>
          </a:bodyPr>
          <a:lstStyle/>
          <a:p>
            <a:r>
              <a:rPr lang="en-US" dirty="0"/>
              <a:t>AETC’s goal in shifting to a Continuum of Learning (</a:t>
            </a:r>
            <a:r>
              <a:rPr lang="en-US" dirty="0" err="1"/>
              <a:t>CoL</a:t>
            </a:r>
            <a:r>
              <a:rPr lang="en-US" dirty="0"/>
              <a:t>) is to build lifelong learners</a:t>
            </a:r>
          </a:p>
        </p:txBody>
      </p:sp>
      <p:sp>
        <p:nvSpPr>
          <p:cNvPr id="3" name="Content Placeholder 2">
            <a:extLst>
              <a:ext uri="{FF2B5EF4-FFF2-40B4-BE49-F238E27FC236}">
                <a16:creationId xmlns:a16="http://schemas.microsoft.com/office/drawing/2014/main" id="{6936FA3F-CC37-E745-9F16-BEE984BCA9B4}"/>
              </a:ext>
            </a:extLst>
          </p:cNvPr>
          <p:cNvSpPr>
            <a:spLocks noGrp="1"/>
          </p:cNvSpPr>
          <p:nvPr>
            <p:ph idx="1"/>
          </p:nvPr>
        </p:nvSpPr>
        <p:spPr>
          <a:xfrm>
            <a:off x="3591339" y="2146851"/>
            <a:ext cx="7762461" cy="4030111"/>
          </a:xfrm>
        </p:spPr>
        <p:txBody>
          <a:bodyPr/>
          <a:lstStyle/>
          <a:p>
            <a:pPr>
              <a:buSzPct val="60000"/>
              <a:buFont typeface="Lucida Grande" panose="020B0600040502020204" pitchFamily="34" charset="0"/>
              <a:buChar char="▶"/>
            </a:pPr>
            <a:r>
              <a:rPr lang="en-US" dirty="0">
                <a:solidFill>
                  <a:schemeClr val="bg2">
                    <a:lumMod val="75000"/>
                  </a:schemeClr>
                </a:solidFill>
              </a:rPr>
              <a:t> Blended Learning</a:t>
            </a:r>
          </a:p>
          <a:p>
            <a:pPr>
              <a:buSzPct val="60000"/>
              <a:buFont typeface="Lucida Grande" panose="020B0600040502020204" pitchFamily="34" charset="0"/>
              <a:buChar char="▶"/>
            </a:pPr>
            <a:r>
              <a:rPr lang="en-US" dirty="0">
                <a:solidFill>
                  <a:schemeClr val="bg2">
                    <a:lumMod val="75000"/>
                  </a:schemeClr>
                </a:solidFill>
              </a:rPr>
              <a:t> Modular Learning</a:t>
            </a:r>
          </a:p>
          <a:p>
            <a:pPr>
              <a:buSzPct val="60000"/>
              <a:buFont typeface="Lucida Grande" panose="020B0600040502020204" pitchFamily="34" charset="0"/>
              <a:buChar char="▶"/>
            </a:pPr>
            <a:r>
              <a:rPr lang="en-US" dirty="0">
                <a:solidFill>
                  <a:schemeClr val="bg2">
                    <a:lumMod val="75000"/>
                  </a:schemeClr>
                </a:solidFill>
              </a:rPr>
              <a:t> Airman’s Learning Record (ALR)</a:t>
            </a:r>
          </a:p>
          <a:p>
            <a:pPr>
              <a:buSzPct val="60000"/>
              <a:buFont typeface="Lucida Grande" panose="020B0600040502020204" pitchFamily="34" charset="0"/>
              <a:buChar char="▶"/>
            </a:pPr>
            <a:r>
              <a:rPr lang="en-US" dirty="0"/>
              <a:t> Competency-Based Learning</a:t>
            </a:r>
          </a:p>
        </p:txBody>
      </p:sp>
    </p:spTree>
    <p:extLst>
      <p:ext uri="{BB962C8B-B14F-4D97-AF65-F5344CB8AC3E}">
        <p14:creationId xmlns:p14="http://schemas.microsoft.com/office/powerpoint/2010/main" val="1489669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F5914-065D-2D4D-A68B-C8376B61D50C}"/>
              </a:ext>
            </a:extLst>
          </p:cNvPr>
          <p:cNvSpPr>
            <a:spLocks noGrp="1"/>
          </p:cNvSpPr>
          <p:nvPr>
            <p:ph type="title"/>
          </p:nvPr>
        </p:nvSpPr>
        <p:spPr/>
        <p:txBody>
          <a:bodyPr>
            <a:normAutofit/>
          </a:bodyPr>
          <a:lstStyle/>
          <a:p>
            <a:r>
              <a:rPr lang="en-US" dirty="0"/>
              <a:t>AETC’s goal in shifting to a Continuum of Learning (</a:t>
            </a:r>
            <a:r>
              <a:rPr lang="en-US" dirty="0" err="1"/>
              <a:t>CoL</a:t>
            </a:r>
            <a:r>
              <a:rPr lang="en-US" dirty="0"/>
              <a:t>) is to build lifelong learners</a:t>
            </a:r>
          </a:p>
        </p:txBody>
      </p:sp>
      <p:sp>
        <p:nvSpPr>
          <p:cNvPr id="3" name="Content Placeholder 2">
            <a:extLst>
              <a:ext uri="{FF2B5EF4-FFF2-40B4-BE49-F238E27FC236}">
                <a16:creationId xmlns:a16="http://schemas.microsoft.com/office/drawing/2014/main" id="{6936FA3F-CC37-E745-9F16-BEE984BCA9B4}"/>
              </a:ext>
            </a:extLst>
          </p:cNvPr>
          <p:cNvSpPr>
            <a:spLocks noGrp="1"/>
          </p:cNvSpPr>
          <p:nvPr>
            <p:ph idx="1"/>
          </p:nvPr>
        </p:nvSpPr>
        <p:spPr>
          <a:xfrm>
            <a:off x="3591339" y="2146851"/>
            <a:ext cx="7762461" cy="4030111"/>
          </a:xfrm>
        </p:spPr>
        <p:txBody>
          <a:bodyPr/>
          <a:lstStyle/>
          <a:p>
            <a:pPr>
              <a:buSzPct val="60000"/>
              <a:buFont typeface="Lucida Grande" panose="020B0600040502020204" pitchFamily="34" charset="0"/>
              <a:buChar char="▶"/>
            </a:pPr>
            <a:r>
              <a:rPr lang="en-US" dirty="0">
                <a:solidFill>
                  <a:schemeClr val="bg2">
                    <a:lumMod val="75000"/>
                  </a:schemeClr>
                </a:solidFill>
              </a:rPr>
              <a:t> Blended Learning</a:t>
            </a:r>
          </a:p>
          <a:p>
            <a:pPr>
              <a:buSzPct val="60000"/>
              <a:buFont typeface="Lucida Grande" panose="020B0600040502020204" pitchFamily="34" charset="0"/>
              <a:buChar char="▶"/>
            </a:pPr>
            <a:r>
              <a:rPr lang="en-US" dirty="0">
                <a:solidFill>
                  <a:schemeClr val="bg2">
                    <a:lumMod val="75000"/>
                  </a:schemeClr>
                </a:solidFill>
              </a:rPr>
              <a:t> Modular Learning</a:t>
            </a:r>
          </a:p>
          <a:p>
            <a:pPr>
              <a:buSzPct val="60000"/>
              <a:buFont typeface="Lucida Grande" panose="020B0600040502020204" pitchFamily="34" charset="0"/>
              <a:buChar char="▶"/>
            </a:pPr>
            <a:r>
              <a:rPr lang="en-US" dirty="0">
                <a:solidFill>
                  <a:schemeClr val="bg2">
                    <a:lumMod val="75000"/>
                  </a:schemeClr>
                </a:solidFill>
              </a:rPr>
              <a:t> Airman’s Learning Record (ALR)</a:t>
            </a:r>
          </a:p>
          <a:p>
            <a:pPr>
              <a:buSzPct val="60000"/>
              <a:buFont typeface="Lucida Grande" panose="020B0600040502020204" pitchFamily="34" charset="0"/>
              <a:buChar char="▶"/>
            </a:pPr>
            <a:r>
              <a:rPr lang="en-US" dirty="0">
                <a:solidFill>
                  <a:schemeClr val="bg2">
                    <a:lumMod val="75000"/>
                  </a:schemeClr>
                </a:solidFill>
              </a:rPr>
              <a:t> Competency-Based Learning</a:t>
            </a:r>
          </a:p>
          <a:p>
            <a:pPr>
              <a:buSzPct val="60000"/>
              <a:buFont typeface="Lucida Grande" panose="020B0600040502020204" pitchFamily="34" charset="0"/>
              <a:buChar char="▶"/>
            </a:pPr>
            <a:r>
              <a:rPr lang="en-US" dirty="0"/>
              <a:t> On-Command &amp; On-Demand Learning</a:t>
            </a:r>
          </a:p>
        </p:txBody>
      </p:sp>
    </p:spTree>
    <p:extLst>
      <p:ext uri="{BB962C8B-B14F-4D97-AF65-F5344CB8AC3E}">
        <p14:creationId xmlns:p14="http://schemas.microsoft.com/office/powerpoint/2010/main" val="964447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97728-BC73-D549-BB10-316B1429A407}"/>
              </a:ext>
            </a:extLst>
          </p:cNvPr>
          <p:cNvSpPr>
            <a:spLocks noGrp="1"/>
          </p:cNvSpPr>
          <p:nvPr>
            <p:ph idx="1"/>
          </p:nvPr>
        </p:nvSpPr>
        <p:spPr>
          <a:xfrm>
            <a:off x="1194902" y="1807508"/>
            <a:ext cx="4274127" cy="4351338"/>
          </a:xfrm>
        </p:spPr>
        <p:txBody>
          <a:bodyPr/>
          <a:lstStyle/>
          <a:p>
            <a:pPr>
              <a:buSzPct val="60000"/>
              <a:buFont typeface="Lucida Grande" panose="020B0600040502020204" pitchFamily="34" charset="0"/>
              <a:buChar char="▶"/>
            </a:pPr>
            <a:r>
              <a:rPr lang="en-US" dirty="0"/>
              <a:t> Pedagogy</a:t>
            </a:r>
          </a:p>
          <a:p>
            <a:pPr>
              <a:buSzPct val="60000"/>
              <a:buFont typeface="Lucida Grande" panose="020B0600040502020204" pitchFamily="34" charset="0"/>
              <a:buChar char="▶"/>
            </a:pPr>
            <a:r>
              <a:rPr lang="en-US" dirty="0"/>
              <a:t> Andragogy</a:t>
            </a:r>
          </a:p>
          <a:p>
            <a:pPr>
              <a:buSzPct val="60000"/>
              <a:buFont typeface="Lucida Grande" panose="020B0600040502020204" pitchFamily="34" charset="0"/>
              <a:buChar char="▶"/>
            </a:pPr>
            <a:r>
              <a:rPr lang="en-US" dirty="0"/>
              <a:t> Heutagogy</a:t>
            </a:r>
          </a:p>
        </p:txBody>
      </p:sp>
      <p:pic>
        <p:nvPicPr>
          <p:cNvPr id="5" name="Picture 4" descr="Just a good as &quot;Boom goes the dynamite!&quot;">
            <a:extLst>
              <a:ext uri="{FF2B5EF4-FFF2-40B4-BE49-F238E27FC236}">
                <a16:creationId xmlns:a16="http://schemas.microsoft.com/office/drawing/2014/main" id="{16B3FCB0-DF43-204A-AD4F-C8E78970A9E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798564" y="1692275"/>
            <a:ext cx="6836971" cy="4800600"/>
          </a:xfrm>
          <a:prstGeom prst="rect">
            <a:avLst/>
          </a:prstGeom>
        </p:spPr>
      </p:pic>
      <p:sp>
        <p:nvSpPr>
          <p:cNvPr id="6" name="TextBox 5">
            <a:extLst>
              <a:ext uri="{FF2B5EF4-FFF2-40B4-BE49-F238E27FC236}">
                <a16:creationId xmlns:a16="http://schemas.microsoft.com/office/drawing/2014/main" id="{4376487B-CEC3-1C47-B704-7608B4B8AE98}"/>
              </a:ext>
            </a:extLst>
          </p:cNvPr>
          <p:cNvSpPr txBox="1"/>
          <p:nvPr/>
        </p:nvSpPr>
        <p:spPr>
          <a:xfrm>
            <a:off x="2985478" y="5707178"/>
            <a:ext cx="6463145" cy="400110"/>
          </a:xfrm>
          <a:prstGeom prst="rect">
            <a:avLst/>
          </a:prstGeom>
          <a:noFill/>
        </p:spPr>
        <p:txBody>
          <a:bodyPr wrap="square" rtlCol="0">
            <a:spAutoFit/>
          </a:bodyPr>
          <a:lstStyle/>
          <a:p>
            <a:pPr algn="ctr"/>
            <a:r>
              <a:rPr lang="en-US" sz="2000" dirty="0">
                <a:solidFill>
                  <a:schemeClr val="bg1"/>
                </a:solidFill>
              </a:rPr>
              <a:t>Professor Alabaster </a:t>
            </a:r>
            <a:r>
              <a:rPr lang="en-US" sz="2000" dirty="0" err="1">
                <a:solidFill>
                  <a:schemeClr val="bg1"/>
                </a:solidFill>
              </a:rPr>
              <a:t>McAlastair</a:t>
            </a:r>
            <a:endParaRPr lang="en-US" sz="2000" dirty="0">
              <a:solidFill>
                <a:schemeClr val="bg1"/>
              </a:solidFill>
            </a:endParaRPr>
          </a:p>
        </p:txBody>
      </p:sp>
      <p:sp>
        <p:nvSpPr>
          <p:cNvPr id="2" name="Title 1">
            <a:extLst>
              <a:ext uri="{FF2B5EF4-FFF2-40B4-BE49-F238E27FC236}">
                <a16:creationId xmlns:a16="http://schemas.microsoft.com/office/drawing/2014/main" id="{9EF92EE8-E7C2-B240-B279-FE0C40E1651C}"/>
              </a:ext>
            </a:extLst>
          </p:cNvPr>
          <p:cNvSpPr>
            <a:spLocks noGrp="1"/>
          </p:cNvSpPr>
          <p:nvPr>
            <p:ph type="title"/>
          </p:nvPr>
        </p:nvSpPr>
        <p:spPr/>
        <p:txBody>
          <a:bodyPr/>
          <a:lstStyle/>
          <a:p>
            <a:r>
              <a:rPr lang="en-US" dirty="0"/>
              <a:t>Teaching &amp; Learning “</a:t>
            </a:r>
            <a:r>
              <a:rPr lang="en-US" dirty="0" err="1"/>
              <a:t>Gogys</a:t>
            </a:r>
            <a:r>
              <a:rPr lang="en-US" dirty="0"/>
              <a:t>”</a:t>
            </a:r>
          </a:p>
        </p:txBody>
      </p:sp>
      <p:sp>
        <p:nvSpPr>
          <p:cNvPr id="7" name="TextBox 6">
            <a:extLst>
              <a:ext uri="{FF2B5EF4-FFF2-40B4-BE49-F238E27FC236}">
                <a16:creationId xmlns:a16="http://schemas.microsoft.com/office/drawing/2014/main" id="{31A7CD8F-8B53-8943-BDC7-88C7C1F153DC}"/>
              </a:ext>
            </a:extLst>
          </p:cNvPr>
          <p:cNvSpPr txBox="1"/>
          <p:nvPr/>
        </p:nvSpPr>
        <p:spPr>
          <a:xfrm>
            <a:off x="3041123" y="6029242"/>
            <a:ext cx="6463145" cy="400110"/>
          </a:xfrm>
          <a:prstGeom prst="rect">
            <a:avLst/>
          </a:prstGeom>
          <a:noFill/>
        </p:spPr>
        <p:txBody>
          <a:bodyPr wrap="square" rtlCol="0">
            <a:spAutoFit/>
          </a:bodyPr>
          <a:lstStyle/>
          <a:p>
            <a:pPr algn="ctr"/>
            <a:r>
              <a:rPr lang="en-US" sz="2000" dirty="0">
                <a:solidFill>
                  <a:schemeClr val="bg1"/>
                </a:solidFill>
              </a:rPr>
              <a:t>Just as good as “BOOM goes the dynamite!”</a:t>
            </a:r>
          </a:p>
        </p:txBody>
      </p:sp>
    </p:spTree>
    <p:extLst>
      <p:ext uri="{BB962C8B-B14F-4D97-AF65-F5344CB8AC3E}">
        <p14:creationId xmlns:p14="http://schemas.microsoft.com/office/powerpoint/2010/main" val="377209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1073</Words>
  <Application>Microsoft Macintosh PowerPoint</Application>
  <PresentationFormat>Widescreen</PresentationFormat>
  <Paragraphs>100</Paragraphs>
  <Slides>19</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American Typewriter</vt:lpstr>
      <vt:lpstr>Arial</vt:lpstr>
      <vt:lpstr>Ayuthaya</vt:lpstr>
      <vt:lpstr>Calibri</vt:lpstr>
      <vt:lpstr>Calibri Light</vt:lpstr>
      <vt:lpstr>Lucida Grande</vt:lpstr>
      <vt:lpstr>Office Theme</vt:lpstr>
      <vt:lpstr>PowerPoint Presentation</vt:lpstr>
      <vt:lpstr>Self-Directed Learning in Cyber Education and Training</vt:lpstr>
      <vt:lpstr>PowerPoint Presentation</vt:lpstr>
      <vt:lpstr>AETC’s goal in shifting to a Continuum of Learning (CoL) is to build lifelong learners</vt:lpstr>
      <vt:lpstr>AETC’s goal in shifting to a Continuum of Learning (CoL) is to build lifelong learners</vt:lpstr>
      <vt:lpstr>AETC’s goal in shifting to a Continuum of Learning (CoL) is to build lifelong learners</vt:lpstr>
      <vt:lpstr>AETC’s goal in shifting to a Continuum of Learning (CoL) is to build lifelong learners</vt:lpstr>
      <vt:lpstr>AETC’s goal in shifting to a Continuum of Learning (CoL) is to build lifelong learners</vt:lpstr>
      <vt:lpstr>Teaching &amp; Learning “Gogys”</vt:lpstr>
      <vt:lpstr>What is Self-Directed Learning?</vt:lpstr>
      <vt:lpstr>Technology Tools for SDL</vt:lpstr>
      <vt:lpstr>PowerPoint Presentation</vt:lpstr>
      <vt:lpstr>PowerPoint Presentation</vt:lpstr>
      <vt:lpstr>Topic Map</vt:lpstr>
      <vt:lpstr>PowerPoint Presentation</vt:lpstr>
      <vt:lpstr>KSA Tree</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Flack, Nathaniel Wesley</dc:creator>
  <cp:lastModifiedBy>Flack, Nathaniel Wesley</cp:lastModifiedBy>
  <cp:revision>4</cp:revision>
  <dcterms:created xsi:type="dcterms:W3CDTF">2018-11-05T04:36:38Z</dcterms:created>
  <dcterms:modified xsi:type="dcterms:W3CDTF">2018-11-15T13:32:17Z</dcterms:modified>
</cp:coreProperties>
</file>